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87" r:id="rId7"/>
    <p:sldId id="262" r:id="rId8"/>
    <p:sldId id="261" r:id="rId9"/>
    <p:sldId id="276" r:id="rId10"/>
    <p:sldId id="263" r:id="rId11"/>
    <p:sldId id="286" r:id="rId12"/>
    <p:sldId id="285" r:id="rId13"/>
    <p:sldId id="264" r:id="rId14"/>
    <p:sldId id="265" r:id="rId15"/>
    <p:sldId id="283" r:id="rId16"/>
    <p:sldId id="266" r:id="rId17"/>
    <p:sldId id="282" r:id="rId18"/>
    <p:sldId id="267" r:id="rId19"/>
    <p:sldId id="284" r:id="rId20"/>
    <p:sldId id="281" r:id="rId21"/>
    <p:sldId id="268" r:id="rId22"/>
    <p:sldId id="269" r:id="rId23"/>
    <p:sldId id="280" r:id="rId24"/>
    <p:sldId id="270" r:id="rId25"/>
    <p:sldId id="273" r:id="rId26"/>
    <p:sldId id="279" r:id="rId27"/>
    <p:sldId id="277" r:id="rId28"/>
    <p:sldId id="274" r:id="rId29"/>
    <p:sldId id="288" r:id="rId30"/>
    <p:sldId id="272" r:id="rId31"/>
    <p:sldId id="278" r:id="rId32"/>
    <p:sldId id="275" r:id="rId33"/>
    <p:sldId id="289" r:id="rId34"/>
    <p:sldId id="290" r:id="rId35"/>
    <p:sldId id="291" r:id="rId36"/>
    <p:sldId id="293" r:id="rId37"/>
    <p:sldId id="292" r:id="rId38"/>
    <p:sldId id="294" r:id="rId39"/>
    <p:sldId id="295" r:id="rId40"/>
    <p:sldId id="296" r:id="rId41"/>
    <p:sldId id="297" r:id="rId42"/>
    <p:sldId id="298" r:id="rId43"/>
    <p:sldId id="299" r:id="rId44"/>
    <p:sldId id="300" r:id="rId45"/>
    <p:sldId id="259" r:id="rId46"/>
    <p:sldId id="26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A83A"/>
    <a:srgbClr val="CD2D2A"/>
    <a:srgbClr val="77B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CB1E7D-5198-4A92-84F2-E37A78CB3689}"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161ED-75F5-4888-B753-D27C4BBDF3E7}" type="slidenum">
              <a:rPr lang="en-US" smtClean="0"/>
              <a:t>‹#›</a:t>
            </a:fld>
            <a:endParaRPr lang="en-US"/>
          </a:p>
        </p:txBody>
      </p:sp>
    </p:spTree>
    <p:extLst>
      <p:ext uri="{BB962C8B-B14F-4D97-AF65-F5344CB8AC3E}">
        <p14:creationId xmlns:p14="http://schemas.microsoft.com/office/powerpoint/2010/main" val="211737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CB1E7D-5198-4A92-84F2-E37A78CB3689}"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161ED-75F5-4888-B753-D27C4BBDF3E7}" type="slidenum">
              <a:rPr lang="en-US" smtClean="0"/>
              <a:t>‹#›</a:t>
            </a:fld>
            <a:endParaRPr lang="en-US"/>
          </a:p>
        </p:txBody>
      </p:sp>
    </p:spTree>
    <p:extLst>
      <p:ext uri="{BB962C8B-B14F-4D97-AF65-F5344CB8AC3E}">
        <p14:creationId xmlns:p14="http://schemas.microsoft.com/office/powerpoint/2010/main" val="39791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CB1E7D-5198-4A92-84F2-E37A78CB3689}"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161ED-75F5-4888-B753-D27C4BBDF3E7}" type="slidenum">
              <a:rPr lang="en-US" smtClean="0"/>
              <a:t>‹#›</a:t>
            </a:fld>
            <a:endParaRPr lang="en-US"/>
          </a:p>
        </p:txBody>
      </p:sp>
    </p:spTree>
    <p:extLst>
      <p:ext uri="{BB962C8B-B14F-4D97-AF65-F5344CB8AC3E}">
        <p14:creationId xmlns:p14="http://schemas.microsoft.com/office/powerpoint/2010/main" val="319714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CB1E7D-5198-4A92-84F2-E37A78CB3689}"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161ED-75F5-4888-B753-D27C4BBDF3E7}" type="slidenum">
              <a:rPr lang="en-US" smtClean="0"/>
              <a:t>‹#›</a:t>
            </a:fld>
            <a:endParaRPr lang="en-US"/>
          </a:p>
        </p:txBody>
      </p:sp>
    </p:spTree>
    <p:extLst>
      <p:ext uri="{BB962C8B-B14F-4D97-AF65-F5344CB8AC3E}">
        <p14:creationId xmlns:p14="http://schemas.microsoft.com/office/powerpoint/2010/main" val="868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CB1E7D-5198-4A92-84F2-E37A78CB3689}"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161ED-75F5-4888-B753-D27C4BBDF3E7}" type="slidenum">
              <a:rPr lang="en-US" smtClean="0"/>
              <a:t>‹#›</a:t>
            </a:fld>
            <a:endParaRPr lang="en-US"/>
          </a:p>
        </p:txBody>
      </p:sp>
    </p:spTree>
    <p:extLst>
      <p:ext uri="{BB962C8B-B14F-4D97-AF65-F5344CB8AC3E}">
        <p14:creationId xmlns:p14="http://schemas.microsoft.com/office/powerpoint/2010/main" val="413036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CB1E7D-5198-4A92-84F2-E37A78CB3689}"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161ED-75F5-4888-B753-D27C4BBDF3E7}" type="slidenum">
              <a:rPr lang="en-US" smtClean="0"/>
              <a:t>‹#›</a:t>
            </a:fld>
            <a:endParaRPr lang="en-US"/>
          </a:p>
        </p:txBody>
      </p:sp>
    </p:spTree>
    <p:extLst>
      <p:ext uri="{BB962C8B-B14F-4D97-AF65-F5344CB8AC3E}">
        <p14:creationId xmlns:p14="http://schemas.microsoft.com/office/powerpoint/2010/main" val="244924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CB1E7D-5198-4A92-84F2-E37A78CB3689}"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C161ED-75F5-4888-B753-D27C4BBDF3E7}" type="slidenum">
              <a:rPr lang="en-US" smtClean="0"/>
              <a:t>‹#›</a:t>
            </a:fld>
            <a:endParaRPr lang="en-US"/>
          </a:p>
        </p:txBody>
      </p:sp>
    </p:spTree>
    <p:extLst>
      <p:ext uri="{BB962C8B-B14F-4D97-AF65-F5344CB8AC3E}">
        <p14:creationId xmlns:p14="http://schemas.microsoft.com/office/powerpoint/2010/main" val="67205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CB1E7D-5198-4A92-84F2-E37A78CB3689}"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C161ED-75F5-4888-B753-D27C4BBDF3E7}" type="slidenum">
              <a:rPr lang="en-US" smtClean="0"/>
              <a:t>‹#›</a:t>
            </a:fld>
            <a:endParaRPr lang="en-US"/>
          </a:p>
        </p:txBody>
      </p:sp>
    </p:spTree>
    <p:extLst>
      <p:ext uri="{BB962C8B-B14F-4D97-AF65-F5344CB8AC3E}">
        <p14:creationId xmlns:p14="http://schemas.microsoft.com/office/powerpoint/2010/main" val="1297557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CB1E7D-5198-4A92-84F2-E37A78CB3689}"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C161ED-75F5-4888-B753-D27C4BBDF3E7}" type="slidenum">
              <a:rPr lang="en-US" smtClean="0"/>
              <a:t>‹#›</a:t>
            </a:fld>
            <a:endParaRPr lang="en-US"/>
          </a:p>
        </p:txBody>
      </p:sp>
    </p:spTree>
    <p:extLst>
      <p:ext uri="{BB962C8B-B14F-4D97-AF65-F5344CB8AC3E}">
        <p14:creationId xmlns:p14="http://schemas.microsoft.com/office/powerpoint/2010/main" val="6066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CB1E7D-5198-4A92-84F2-E37A78CB3689}"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161ED-75F5-4888-B753-D27C4BBDF3E7}" type="slidenum">
              <a:rPr lang="en-US" smtClean="0"/>
              <a:t>‹#›</a:t>
            </a:fld>
            <a:endParaRPr lang="en-US"/>
          </a:p>
        </p:txBody>
      </p:sp>
    </p:spTree>
    <p:extLst>
      <p:ext uri="{BB962C8B-B14F-4D97-AF65-F5344CB8AC3E}">
        <p14:creationId xmlns:p14="http://schemas.microsoft.com/office/powerpoint/2010/main" val="229525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CB1E7D-5198-4A92-84F2-E37A78CB3689}"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161ED-75F5-4888-B753-D27C4BBDF3E7}" type="slidenum">
              <a:rPr lang="en-US" smtClean="0"/>
              <a:t>‹#›</a:t>
            </a:fld>
            <a:endParaRPr lang="en-US"/>
          </a:p>
        </p:txBody>
      </p:sp>
    </p:spTree>
    <p:extLst>
      <p:ext uri="{BB962C8B-B14F-4D97-AF65-F5344CB8AC3E}">
        <p14:creationId xmlns:p14="http://schemas.microsoft.com/office/powerpoint/2010/main" val="169031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B1E7D-5198-4A92-84F2-E37A78CB3689}" type="datetimeFigureOut">
              <a:rPr lang="en-US" smtClean="0"/>
              <a:t>11/13/2023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161ED-75F5-4888-B753-D27C4BBDF3E7}" type="slidenum">
              <a:rPr lang="en-US" smtClean="0"/>
              <a:t>‹#›</a:t>
            </a:fld>
            <a:endParaRPr lang="en-US"/>
          </a:p>
        </p:txBody>
      </p:sp>
    </p:spTree>
    <p:extLst>
      <p:ext uri="{BB962C8B-B14F-4D97-AF65-F5344CB8AC3E}">
        <p14:creationId xmlns:p14="http://schemas.microsoft.com/office/powerpoint/2010/main" val="4191371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pload.wikimedia.org/wikipedia/en/f/fa/IsleOfTheDead.jpg"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youtube.com/watch?v=hJm7kLzEmdE"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0551" y="341197"/>
            <a:ext cx="9290897" cy="6407722"/>
          </a:xfrm>
          <a:prstGeom prst="rect">
            <a:avLst/>
          </a:prstGeom>
        </p:spPr>
      </p:pic>
      <p:sp>
        <p:nvSpPr>
          <p:cNvPr id="7" name="Rectangle 6"/>
          <p:cNvSpPr/>
          <p:nvPr/>
        </p:nvSpPr>
        <p:spPr>
          <a:xfrm>
            <a:off x="2592153" y="1661391"/>
            <a:ext cx="7007689" cy="2985433"/>
          </a:xfrm>
          <a:prstGeom prst="rect">
            <a:avLst/>
          </a:prstGeom>
          <a:noFill/>
        </p:spPr>
        <p:txBody>
          <a:bodyPr wrap="none" lIns="91440" tIns="45720" rIns="91440" bIns="45720">
            <a:spAutoFit/>
          </a:bodyPr>
          <a:lstStyle/>
          <a:p>
            <a:pPr algn="ctr"/>
            <a:r>
              <a:rPr lang="en-US" sz="94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Australia’s</a:t>
            </a:r>
          </a:p>
          <a:p>
            <a:pPr algn="ctr"/>
            <a:r>
              <a:rPr lang="en-US" sz="94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History</a:t>
            </a:r>
          </a:p>
        </p:txBody>
      </p:sp>
      <p:sp>
        <p:nvSpPr>
          <p:cNvPr id="8" name="TextBox 7"/>
          <p:cNvSpPr txBox="1"/>
          <p:nvPr/>
        </p:nvSpPr>
        <p:spPr>
          <a:xfrm>
            <a:off x="2649414" y="4576054"/>
            <a:ext cx="6893169" cy="954107"/>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The Impact of European</a:t>
            </a:r>
          </a:p>
          <a:p>
            <a:pPr algn="ctr"/>
            <a:r>
              <a:rPr lang="en-US" sz="2800" dirty="0">
                <a:latin typeface="KBScaredStraight" panose="02000603000000000000" pitchFamily="2" charset="0"/>
                <a:ea typeface="KBScaredStraight" panose="02000603000000000000" pitchFamily="2" charset="0"/>
              </a:rPr>
              <a:t>Exploration &amp; Colonization</a:t>
            </a:r>
          </a:p>
        </p:txBody>
      </p:sp>
    </p:spTree>
    <p:extLst>
      <p:ext uri="{BB962C8B-B14F-4D97-AF65-F5344CB8AC3E}">
        <p14:creationId xmlns:p14="http://schemas.microsoft.com/office/powerpoint/2010/main" val="185960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789" y="0"/>
            <a:ext cx="10058400" cy="6858000"/>
          </a:xfrm>
          <a:prstGeom prst="rect">
            <a:avLst/>
          </a:prstGeom>
          <a:solidFill>
            <a:schemeClr val="bg1">
              <a:alpha val="88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9667" y="-57806"/>
            <a:ext cx="10432664" cy="1169551"/>
          </a:xfrm>
          <a:prstGeom prst="rect">
            <a:avLst/>
          </a:prstGeom>
          <a:noFill/>
        </p:spPr>
        <p:txBody>
          <a:bodyPr wrap="none" lIns="91440" tIns="45720" rIns="91440" bIns="45720">
            <a:spAutoFit/>
          </a:bodyPr>
          <a:lstStyle/>
          <a:p>
            <a:pPr algn="ctr"/>
            <a:r>
              <a:rPr lang="en-US" sz="70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Prisoners </a:t>
            </a:r>
            <a:r>
              <a:rPr lang="en-US" sz="7000" b="1"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a</a:t>
            </a:r>
            <a:r>
              <a:rPr lang="en-US" sz="70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s Colonists</a:t>
            </a:r>
          </a:p>
        </p:txBody>
      </p:sp>
      <p:sp>
        <p:nvSpPr>
          <p:cNvPr id="8" name="TextBox 7"/>
          <p:cNvSpPr txBox="1"/>
          <p:nvPr/>
        </p:nvSpPr>
        <p:spPr>
          <a:xfrm>
            <a:off x="1203961" y="1265073"/>
            <a:ext cx="9921228" cy="4801314"/>
          </a:xfrm>
          <a:prstGeom prst="rect">
            <a:avLst/>
          </a:prstGeom>
          <a:noFill/>
        </p:spPr>
        <p:txBody>
          <a:bodyPr wrap="square" rtlCol="0">
            <a:spAutoFit/>
          </a:bodyPr>
          <a:lstStyle/>
          <a:p>
            <a:pPr marL="285750" indent="-285750">
              <a:buFont typeface="Arial" panose="020B0604020202020204" pitchFamily="34" charset="0"/>
              <a:buChar char="•"/>
            </a:pPr>
            <a:r>
              <a:rPr lang="en-US" sz="3400" dirty="0">
                <a:latin typeface="KBScaredStraight" panose="02000603000000000000" pitchFamily="2" charset="0"/>
                <a:ea typeface="KBScaredStraight" panose="02000603000000000000" pitchFamily="2" charset="0"/>
              </a:rPr>
              <a:t>The American Revolution forced the British to stop sending prisoners to Georgia (used as a </a:t>
            </a:r>
            <a:r>
              <a:rPr lang="en-US" sz="3400" b="1" dirty="0">
                <a:latin typeface="KBScaredStraight" panose="02000603000000000000" pitchFamily="2" charset="0"/>
                <a:ea typeface="KBScaredStraight" panose="02000603000000000000" pitchFamily="2" charset="0"/>
              </a:rPr>
              <a:t>penal colony </a:t>
            </a:r>
            <a:r>
              <a:rPr lang="en-US" sz="3400" dirty="0">
                <a:latin typeface="KBScaredStraight" panose="02000603000000000000" pitchFamily="2" charset="0"/>
                <a:ea typeface="KBScaredStraight" panose="02000603000000000000" pitchFamily="2" charset="0"/>
              </a:rPr>
              <a:t>at the time).</a:t>
            </a:r>
          </a:p>
          <a:p>
            <a:pPr marL="742950" lvl="1" indent="-285750">
              <a:buFont typeface="Arial" panose="020B0604020202020204" pitchFamily="34" charset="0"/>
              <a:buChar char="•"/>
            </a:pPr>
            <a:r>
              <a:rPr lang="en-US" sz="3400" dirty="0">
                <a:latin typeface="KBScaredStraight" panose="02000603000000000000" pitchFamily="2" charset="0"/>
                <a:ea typeface="KBScaredStraight" panose="02000603000000000000" pitchFamily="2" charset="0"/>
              </a:rPr>
              <a:t>Great Britain had to start looking for another place to send its prisoners…</a:t>
            </a:r>
          </a:p>
          <a:p>
            <a:pPr marL="742950" lvl="1" indent="-285750">
              <a:buFont typeface="Arial" panose="020B0604020202020204" pitchFamily="34" charset="0"/>
              <a:buChar char="•"/>
            </a:pPr>
            <a:endParaRPr lang="en-US" sz="34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400" dirty="0">
                <a:latin typeface="KBScaredStraight" panose="02000603000000000000" pitchFamily="2" charset="0"/>
                <a:ea typeface="KBScaredStraight" panose="02000603000000000000" pitchFamily="2" charset="0"/>
              </a:rPr>
              <a:t>Australia seemed like a good choice: no chance of escape, no colonies around it, and very few indigenous people lived there.</a:t>
            </a:r>
          </a:p>
        </p:txBody>
      </p:sp>
    </p:spTree>
    <p:extLst>
      <p:ext uri="{BB962C8B-B14F-4D97-AF65-F5344CB8AC3E}">
        <p14:creationId xmlns:p14="http://schemas.microsoft.com/office/powerpoint/2010/main" val="348276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789" y="0"/>
            <a:ext cx="10058400" cy="6858000"/>
          </a:xfrm>
          <a:prstGeom prst="rect">
            <a:avLst/>
          </a:prstGeom>
          <a:solidFill>
            <a:schemeClr val="bg1">
              <a:alpha val="88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66012" y="-57806"/>
            <a:ext cx="6259983" cy="1169551"/>
          </a:xfrm>
          <a:prstGeom prst="rect">
            <a:avLst/>
          </a:prstGeom>
          <a:noFill/>
        </p:spPr>
        <p:txBody>
          <a:bodyPr wrap="none" lIns="91440" tIns="45720" rIns="91440" bIns="45720">
            <a:spAutoFit/>
          </a:bodyPr>
          <a:lstStyle/>
          <a:p>
            <a:pPr algn="ctr"/>
            <a:r>
              <a:rPr lang="en-US" sz="70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Penal Colony</a:t>
            </a:r>
          </a:p>
        </p:txBody>
      </p:sp>
      <p:sp>
        <p:nvSpPr>
          <p:cNvPr id="8" name="TextBox 7"/>
          <p:cNvSpPr txBox="1"/>
          <p:nvPr/>
        </p:nvSpPr>
        <p:spPr>
          <a:xfrm>
            <a:off x="1203961" y="1265073"/>
            <a:ext cx="9921228" cy="3416320"/>
          </a:xfrm>
          <a:prstGeom prst="rect">
            <a:avLst/>
          </a:prstGeom>
          <a:noFill/>
        </p:spPr>
        <p:txBody>
          <a:bodyPr wrap="square" rtlCol="0">
            <a:spAutoFit/>
          </a:bodyPr>
          <a:lstStyle/>
          <a:p>
            <a:pPr marL="457200" indent="-4572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In 1787, British ships called the “First Fleet” left England with convicts to establish a prison colony.</a:t>
            </a:r>
          </a:p>
          <a:p>
            <a:pPr marL="457200" indent="-4572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In 1788, British prisoners settled in Australia.</a:t>
            </a:r>
          </a:p>
        </p:txBody>
      </p:sp>
    </p:spTree>
    <p:extLst>
      <p:ext uri="{BB962C8B-B14F-4D97-AF65-F5344CB8AC3E}">
        <p14:creationId xmlns:p14="http://schemas.microsoft.com/office/powerpoint/2010/main" val="3802285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 name="Rectangle 9"/>
          <p:cNvSpPr/>
          <p:nvPr/>
        </p:nvSpPr>
        <p:spPr>
          <a:xfrm rot="5400000">
            <a:off x="2667000" y="-2667000"/>
            <a:ext cx="6858000" cy="12192000"/>
          </a:xfrm>
          <a:prstGeom prst="rect">
            <a:avLst/>
          </a:prstGeom>
          <a:solidFill>
            <a:srgbClr val="CD2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aus priso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106" y="0"/>
            <a:ext cx="5411788"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681" y="189929"/>
            <a:ext cx="9921228" cy="590931"/>
          </a:xfrm>
          <a:prstGeom prst="rect">
            <a:avLst/>
          </a:prstGeom>
          <a:noFill/>
        </p:spPr>
        <p:txBody>
          <a:bodyPr wrap="square" rtlCol="0">
            <a:spAutoFit/>
          </a:bodyPr>
          <a:lstStyle/>
          <a:p>
            <a:pPr>
              <a:lnSpc>
                <a:spcPct val="90000"/>
              </a:lnSpc>
            </a:pPr>
            <a:r>
              <a:rPr lang="en-US" sz="3600" dirty="0">
                <a:latin typeface="KBScaredStraight" panose="02000603000000000000" pitchFamily="2" charset="0"/>
                <a:ea typeface="KBScaredStraight" panose="02000603000000000000" pitchFamily="2" charset="0"/>
              </a:rPr>
              <a:t>    First Fleet – One of 11 Ships</a:t>
            </a:r>
          </a:p>
        </p:txBody>
      </p:sp>
    </p:spTree>
    <p:extLst>
      <p:ext uri="{BB962C8B-B14F-4D97-AF65-F5344CB8AC3E}">
        <p14:creationId xmlns:p14="http://schemas.microsoft.com/office/powerpoint/2010/main" val="1689196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789" y="0"/>
            <a:ext cx="10058400" cy="6858000"/>
          </a:xfrm>
          <a:prstGeom prst="rect">
            <a:avLst/>
          </a:prstGeom>
          <a:solidFill>
            <a:schemeClr val="bg1">
              <a:alpha val="88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02006" y="-57806"/>
            <a:ext cx="8388002" cy="1169551"/>
          </a:xfrm>
          <a:prstGeom prst="rect">
            <a:avLst/>
          </a:prstGeom>
          <a:noFill/>
        </p:spPr>
        <p:txBody>
          <a:bodyPr wrap="none" lIns="91440" tIns="45720" rIns="91440" bIns="45720">
            <a:spAutoFit/>
          </a:bodyPr>
          <a:lstStyle/>
          <a:p>
            <a:pPr algn="ctr"/>
            <a:r>
              <a:rPr lang="en-US" sz="70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New South Wales</a:t>
            </a:r>
          </a:p>
        </p:txBody>
      </p:sp>
      <p:sp>
        <p:nvSpPr>
          <p:cNvPr id="8" name="TextBox 7"/>
          <p:cNvSpPr txBox="1"/>
          <p:nvPr/>
        </p:nvSpPr>
        <p:spPr>
          <a:xfrm>
            <a:off x="1203961" y="1265073"/>
            <a:ext cx="9921228" cy="5447645"/>
          </a:xfrm>
          <a:prstGeom prst="rect">
            <a:avLst/>
          </a:prstGeom>
          <a:noFill/>
        </p:spPr>
        <p:txBody>
          <a:bodyPr wrap="square" rtlCol="0">
            <a:spAutoFit/>
          </a:bodyPr>
          <a:lstStyle/>
          <a:p>
            <a:pPr marL="457200" indent="-457200">
              <a:buFont typeface="Arial" panose="020B0604020202020204" pitchFamily="34" charset="0"/>
              <a:buChar char="•"/>
            </a:pPr>
            <a:r>
              <a:rPr lang="en-US" sz="2900" dirty="0">
                <a:latin typeface="KBScaredStraight" panose="02000603000000000000" pitchFamily="2" charset="0"/>
                <a:ea typeface="KBScaredStraight" panose="02000603000000000000" pitchFamily="2" charset="0"/>
              </a:rPr>
              <a:t>From 1788 to 1832, New South Wales was officially a penal (prison) colony consisting mainly of convicts, marines (guards), and the marines’ families.</a:t>
            </a:r>
          </a:p>
          <a:p>
            <a:pPr marL="800100" lvl="1" indent="-342900">
              <a:buFont typeface="Arial" panose="020B0604020202020204" pitchFamily="34" charset="0"/>
              <a:buChar char="•"/>
            </a:pPr>
            <a:r>
              <a:rPr lang="en-US" sz="2900" dirty="0">
                <a:latin typeface="KBScaredStraight" panose="02000603000000000000" pitchFamily="2" charset="0"/>
                <a:ea typeface="KBScaredStraight" panose="02000603000000000000" pitchFamily="2" charset="0"/>
              </a:rPr>
              <a:t>Only 20% of the first convicts were women.</a:t>
            </a:r>
          </a:p>
          <a:p>
            <a:pPr marL="800100" lvl="1" indent="-342900">
              <a:buFont typeface="Arial" panose="020B0604020202020204" pitchFamily="34" charset="0"/>
              <a:buChar char="•"/>
            </a:pPr>
            <a:endParaRPr lang="en-US" sz="29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900" dirty="0">
                <a:latin typeface="KBScaredStraight" panose="02000603000000000000" pitchFamily="2" charset="0"/>
                <a:ea typeface="KBScaredStraight" panose="02000603000000000000" pitchFamily="2" charset="0"/>
              </a:rPr>
              <a:t>The British transported prisoners to Australia until 1868.</a:t>
            </a:r>
          </a:p>
          <a:p>
            <a:pPr marL="457200" indent="-457200">
              <a:buFont typeface="Arial" panose="020B0604020202020204" pitchFamily="34" charset="0"/>
              <a:buChar char="•"/>
            </a:pPr>
            <a:endParaRPr lang="en-US" sz="29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900" dirty="0">
                <a:latin typeface="KBScaredStraight" panose="02000603000000000000" pitchFamily="2" charset="0"/>
                <a:ea typeface="KBScaredStraight" panose="02000603000000000000" pitchFamily="2" charset="0"/>
              </a:rPr>
              <a:t>By this time, many free immigrants were also settling there.</a:t>
            </a:r>
          </a:p>
          <a:p>
            <a:pPr marL="800100" lvl="1" indent="-342900">
              <a:buFont typeface="Arial" panose="020B0604020202020204" pitchFamily="34" charset="0"/>
              <a:buChar char="•"/>
            </a:pPr>
            <a:r>
              <a:rPr lang="en-US" sz="2900" dirty="0">
                <a:latin typeface="KBScaredStraight" panose="02000603000000000000" pitchFamily="2" charset="0"/>
                <a:ea typeface="KBScaredStraight" panose="02000603000000000000" pitchFamily="2" charset="0"/>
              </a:rPr>
              <a:t>They built businesses, trading posts, farms, etc.</a:t>
            </a:r>
          </a:p>
        </p:txBody>
      </p:sp>
    </p:spTree>
    <p:extLst>
      <p:ext uri="{BB962C8B-B14F-4D97-AF65-F5344CB8AC3E}">
        <p14:creationId xmlns:p14="http://schemas.microsoft.com/office/powerpoint/2010/main" val="3270159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 name="Rectangle 9"/>
          <p:cNvSpPr/>
          <p:nvPr/>
        </p:nvSpPr>
        <p:spPr>
          <a:xfrm rot="5400000">
            <a:off x="2667000" y="-2667000"/>
            <a:ext cx="6858000" cy="12192000"/>
          </a:xfrm>
          <a:prstGeom prst="rect">
            <a:avLst/>
          </a:prstGeom>
          <a:solidFill>
            <a:srgbClr val="CD2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www.gutenberg.org/files/16462/16462-h/images/image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808831"/>
            <a:ext cx="7467600" cy="5240337"/>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018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789" y="0"/>
            <a:ext cx="10058400" cy="6858000"/>
          </a:xfrm>
          <a:prstGeom prst="rect">
            <a:avLst/>
          </a:prstGeom>
          <a:solidFill>
            <a:schemeClr val="bg1">
              <a:alpha val="88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279" y="-57806"/>
            <a:ext cx="10667472" cy="1169551"/>
          </a:xfrm>
          <a:prstGeom prst="rect">
            <a:avLst/>
          </a:prstGeom>
          <a:noFill/>
        </p:spPr>
        <p:txBody>
          <a:bodyPr wrap="none" lIns="91440" tIns="45720" rIns="91440" bIns="45720">
            <a:spAutoFit/>
          </a:bodyPr>
          <a:lstStyle/>
          <a:p>
            <a:pPr algn="ctr"/>
            <a:r>
              <a:rPr lang="en-US" sz="70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Port Arthur, Tasmania</a:t>
            </a:r>
          </a:p>
        </p:txBody>
      </p:sp>
      <p:sp>
        <p:nvSpPr>
          <p:cNvPr id="8" name="TextBox 7"/>
          <p:cNvSpPr txBox="1"/>
          <p:nvPr/>
        </p:nvSpPr>
        <p:spPr>
          <a:xfrm>
            <a:off x="1203961" y="1265073"/>
            <a:ext cx="9921228" cy="5262979"/>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From 1833 until the 1850s, it was the destination for the hardest of convicted British and Irish criminals--those who were secondary offenders having re-offended after their arrival in Australia. </a:t>
            </a:r>
          </a:p>
          <a:p>
            <a:pPr marL="800100" lvl="1" indent="-3429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In addition, Port Arthur had some of the strictest security measures of the British penal system.</a:t>
            </a:r>
          </a:p>
          <a:p>
            <a:pPr marL="800100" lvl="1" indent="-3429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Some tales suggest that prisoners committed murder (an offense punishable by death) just to escape the desolation of life at the camp.</a:t>
            </a:r>
          </a:p>
          <a:p>
            <a:pPr marL="800100" lvl="1" indent="-3429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Island of the Dead was the destination for all who died inside the prison camps.</a:t>
            </a:r>
          </a:p>
        </p:txBody>
      </p:sp>
    </p:spTree>
    <p:extLst>
      <p:ext uri="{BB962C8B-B14F-4D97-AF65-F5344CB8AC3E}">
        <p14:creationId xmlns:p14="http://schemas.microsoft.com/office/powerpoint/2010/main" val="3790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 name="Rectangle 9"/>
          <p:cNvSpPr/>
          <p:nvPr/>
        </p:nvSpPr>
        <p:spPr>
          <a:xfrm rot="5400000">
            <a:off x="2667000" y="-2667000"/>
            <a:ext cx="6858000" cy="12192000"/>
          </a:xfrm>
          <a:prstGeom prst="rect">
            <a:avLst/>
          </a:prstGeom>
          <a:solidFill>
            <a:srgbClr val="CD2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081" y="0"/>
            <a:ext cx="10281838"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037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 name="Rectangle 9"/>
          <p:cNvSpPr/>
          <p:nvPr/>
        </p:nvSpPr>
        <p:spPr>
          <a:xfrm rot="5400000">
            <a:off x="2667000" y="-2667000"/>
            <a:ext cx="6858000" cy="12192000"/>
          </a:xfrm>
          <a:prstGeom prst="rect">
            <a:avLst/>
          </a:prstGeom>
          <a:solidFill>
            <a:srgbClr val="CD2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File:IsleOfTheDea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32887"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6870" y="189929"/>
            <a:ext cx="9921228" cy="590931"/>
          </a:xfrm>
          <a:prstGeom prst="rect">
            <a:avLst/>
          </a:prstGeom>
          <a:noFill/>
        </p:spPr>
        <p:txBody>
          <a:bodyPr wrap="square" rtlCol="0">
            <a:spAutoFit/>
          </a:bodyPr>
          <a:lstStyle/>
          <a:p>
            <a:pPr algn="ctr">
              <a:lnSpc>
                <a:spcPct val="90000"/>
              </a:lnSpc>
            </a:pPr>
            <a:r>
              <a:rPr lang="en-US" sz="3600" dirty="0">
                <a:latin typeface="KBScaredStraight" panose="02000603000000000000" pitchFamily="2" charset="0"/>
                <a:ea typeface="KBScaredStraight" panose="02000603000000000000" pitchFamily="2" charset="0"/>
              </a:rPr>
              <a:t>Island of the Dead</a:t>
            </a:r>
          </a:p>
        </p:txBody>
      </p:sp>
    </p:spTree>
    <p:extLst>
      <p:ext uri="{BB962C8B-B14F-4D97-AF65-F5344CB8AC3E}">
        <p14:creationId xmlns:p14="http://schemas.microsoft.com/office/powerpoint/2010/main" val="2542912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789" y="0"/>
            <a:ext cx="10058400" cy="6858000"/>
          </a:xfrm>
          <a:prstGeom prst="rect">
            <a:avLst/>
          </a:prstGeom>
          <a:solidFill>
            <a:schemeClr val="bg1">
              <a:alpha val="88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92067" y="-57806"/>
            <a:ext cx="9207905" cy="1169551"/>
          </a:xfrm>
          <a:prstGeom prst="rect">
            <a:avLst/>
          </a:prstGeom>
          <a:noFill/>
        </p:spPr>
        <p:txBody>
          <a:bodyPr wrap="none" lIns="91440" tIns="45720" rIns="91440" bIns="45720">
            <a:spAutoFit/>
          </a:bodyPr>
          <a:lstStyle/>
          <a:p>
            <a:pPr algn="ctr"/>
            <a:r>
              <a:rPr lang="en-US" sz="70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The Perfect Colony</a:t>
            </a:r>
          </a:p>
        </p:txBody>
      </p:sp>
      <p:sp>
        <p:nvSpPr>
          <p:cNvPr id="8" name="TextBox 7"/>
          <p:cNvSpPr txBox="1"/>
          <p:nvPr/>
        </p:nvSpPr>
        <p:spPr>
          <a:xfrm>
            <a:off x="1203961" y="1265073"/>
            <a:ext cx="9921228"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Great Britain saw that Australia was a good location to base its navy in the South Pacific Ocean.</a:t>
            </a:r>
          </a:p>
          <a:p>
            <a:pPr marL="742950" lvl="1" indent="-28575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Its location would make it possible for British ships to make repairs &amp; get supplies.</a:t>
            </a:r>
          </a:p>
          <a:p>
            <a:pPr marL="742950" lvl="1" indent="-28575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Australia also had many opportunities for trade with Asia and the Americas.</a:t>
            </a:r>
          </a:p>
        </p:txBody>
      </p:sp>
    </p:spTree>
    <p:extLst>
      <p:ext uri="{BB962C8B-B14F-4D97-AF65-F5344CB8AC3E}">
        <p14:creationId xmlns:p14="http://schemas.microsoft.com/office/powerpoint/2010/main" val="1477943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789" y="0"/>
            <a:ext cx="10058400" cy="6858000"/>
          </a:xfrm>
          <a:prstGeom prst="rect">
            <a:avLst/>
          </a:prstGeom>
          <a:solidFill>
            <a:schemeClr val="bg1">
              <a:alpha val="88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0353" y="54738"/>
            <a:ext cx="11711347" cy="1015663"/>
          </a:xfrm>
          <a:prstGeom prst="rect">
            <a:avLst/>
          </a:prstGeom>
          <a:noFill/>
        </p:spPr>
        <p:txBody>
          <a:bodyPr wrap="none" lIns="91440" tIns="45720" rIns="91440" bIns="45720">
            <a:spAutoFit/>
          </a:bodyPr>
          <a:lstStyle/>
          <a:p>
            <a:pPr algn="ctr"/>
            <a:r>
              <a:rPr lang="en-US" sz="60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Commonwealth of Australia</a:t>
            </a:r>
          </a:p>
        </p:txBody>
      </p:sp>
      <p:sp>
        <p:nvSpPr>
          <p:cNvPr id="8" name="TextBox 7"/>
          <p:cNvSpPr txBox="1"/>
          <p:nvPr/>
        </p:nvSpPr>
        <p:spPr>
          <a:xfrm>
            <a:off x="1203961" y="1265073"/>
            <a:ext cx="9921228" cy="5509200"/>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Non-prisoner colonization continued…</a:t>
            </a: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major coastal settlements soon became 7 independent colonies.</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In 1861, government officials created boundaries for the colonies that are still in place today.</a:t>
            </a:r>
          </a:p>
          <a:p>
            <a:pPr marL="742950" lvl="1"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On January 1, 1901, the Commonwealth of Australia was established.</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Melbourne served as the national capital until Canberra was completed in 1927</a:t>
            </a:r>
          </a:p>
        </p:txBody>
      </p:sp>
    </p:spTree>
    <p:extLst>
      <p:ext uri="{BB962C8B-B14F-4D97-AF65-F5344CB8AC3E}">
        <p14:creationId xmlns:p14="http://schemas.microsoft.com/office/powerpoint/2010/main" val="1470595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4253087"/>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Teachers</a:t>
            </a:r>
          </a:p>
          <a:p>
            <a:pPr>
              <a:lnSpc>
                <a:spcPct val="107000"/>
              </a:lnSpc>
              <a:spcAft>
                <a:spcPts val="800"/>
              </a:spcAft>
            </a:pPr>
            <a:endParaRPr lang="en-US" sz="4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4400" dirty="0">
                <a:latin typeface="KBScaredStraight" panose="02000603000000000000" pitchFamily="2" charset="0"/>
                <a:ea typeface="KBScaredStraight" panose="02000603000000000000" pitchFamily="2" charset="0"/>
                <a:cs typeface="Arial" panose="020B0604020202020204" pitchFamily="34" charset="0"/>
              </a:rPr>
              <a:t>Print off the following page for each student. They should complete the chart while discussing the presentation.</a:t>
            </a:r>
            <a:endParaRPr lang="en-US" sz="44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318708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 name="Rectangle 9"/>
          <p:cNvSpPr/>
          <p:nvPr/>
        </p:nvSpPr>
        <p:spPr>
          <a:xfrm rot="5400000">
            <a:off x="2667000" y="-2667000"/>
            <a:ext cx="6858000" cy="12192000"/>
          </a:xfrm>
          <a:prstGeom prst="rect">
            <a:avLst/>
          </a:prstGeom>
          <a:solidFill>
            <a:srgbClr val="CD2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Australia Map 19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3" y="766763"/>
            <a:ext cx="6956425" cy="54864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81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789" y="0"/>
            <a:ext cx="10058400" cy="6858000"/>
          </a:xfrm>
          <a:prstGeom prst="rect">
            <a:avLst/>
          </a:prstGeom>
          <a:solidFill>
            <a:schemeClr val="bg1">
              <a:alpha val="88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53745" y="-57806"/>
            <a:ext cx="8684557" cy="1169551"/>
          </a:xfrm>
          <a:prstGeom prst="rect">
            <a:avLst/>
          </a:prstGeom>
          <a:noFill/>
        </p:spPr>
        <p:txBody>
          <a:bodyPr wrap="none" lIns="91440" tIns="45720" rIns="91440" bIns="45720">
            <a:spAutoFit/>
          </a:bodyPr>
          <a:lstStyle/>
          <a:p>
            <a:pPr algn="ctr"/>
            <a:r>
              <a:rPr lang="en-US" sz="70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“White Australia”</a:t>
            </a:r>
          </a:p>
        </p:txBody>
      </p:sp>
      <p:sp>
        <p:nvSpPr>
          <p:cNvPr id="8" name="TextBox 7"/>
          <p:cNvSpPr txBox="1"/>
          <p:nvPr/>
        </p:nvSpPr>
        <p:spPr>
          <a:xfrm>
            <a:off x="1203961" y="1265073"/>
            <a:ext cx="9921228" cy="5478423"/>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Originally, Australia promoted a policy called “White Australia”.</a:t>
            </a:r>
          </a:p>
          <a:p>
            <a:pPr marL="800100" lvl="1" indent="-3429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They would not allow non-Caucasians to immigrate to Australia.</a:t>
            </a:r>
          </a:p>
          <a:p>
            <a:pPr marL="800100" lvl="1" indent="-3429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That has since changed…</a:t>
            </a:r>
          </a:p>
          <a:p>
            <a:pPr marL="800100" lvl="1" indent="-3429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342900" indent="-342900">
              <a:lnSpc>
                <a:spcPct val="80000"/>
              </a:lnSpc>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Immigration Restriction Act of 1901: restricted migration to people primarily of European descent</a:t>
            </a:r>
          </a:p>
          <a:p>
            <a:pPr marL="800100" lvl="1" indent="-342900">
              <a:lnSpc>
                <a:spcPct val="80000"/>
              </a:lnSpc>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This was dismantled after World War II. </a:t>
            </a:r>
          </a:p>
          <a:p>
            <a:pPr marL="800100" lvl="1" indent="-342900">
              <a:lnSpc>
                <a:spcPct val="80000"/>
              </a:lnSpc>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342900" indent="-342900">
              <a:lnSpc>
                <a:spcPct val="80000"/>
              </a:lnSpc>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Today, Australia has a global, non-discriminatory policy and is home to people from more than 200 countries.</a:t>
            </a:r>
          </a:p>
          <a:p>
            <a:pPr>
              <a:lnSpc>
                <a:spcPct val="90000"/>
              </a:lnSpc>
            </a:pPr>
            <a:endParaRPr lang="en-US" sz="2800" dirty="0"/>
          </a:p>
        </p:txBody>
      </p:sp>
    </p:spTree>
    <p:extLst>
      <p:ext uri="{BB962C8B-B14F-4D97-AF65-F5344CB8AC3E}">
        <p14:creationId xmlns:p14="http://schemas.microsoft.com/office/powerpoint/2010/main" val="2859550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789" y="0"/>
            <a:ext cx="10058400" cy="6858000"/>
          </a:xfrm>
          <a:prstGeom prst="rect">
            <a:avLst/>
          </a:prstGeom>
          <a:solidFill>
            <a:schemeClr val="bg1">
              <a:alpha val="88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09013" y="-57806"/>
            <a:ext cx="5574026" cy="1169551"/>
          </a:xfrm>
          <a:prstGeom prst="rect">
            <a:avLst/>
          </a:prstGeom>
          <a:noFill/>
        </p:spPr>
        <p:txBody>
          <a:bodyPr wrap="none" lIns="91440" tIns="45720" rIns="91440" bIns="45720">
            <a:spAutoFit/>
          </a:bodyPr>
          <a:lstStyle/>
          <a:p>
            <a:pPr algn="ctr"/>
            <a:r>
              <a:rPr lang="en-US" sz="70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Aborigines</a:t>
            </a:r>
          </a:p>
        </p:txBody>
      </p:sp>
      <p:sp>
        <p:nvSpPr>
          <p:cNvPr id="8" name="TextBox 7"/>
          <p:cNvSpPr txBox="1"/>
          <p:nvPr/>
        </p:nvSpPr>
        <p:spPr>
          <a:xfrm>
            <a:off x="1203961" y="1265073"/>
            <a:ext cx="9921228" cy="6389441"/>
          </a:xfrm>
          <a:prstGeom prst="rect">
            <a:avLst/>
          </a:prstGeom>
          <a:noFill/>
        </p:spPr>
        <p:txBody>
          <a:bodyPr wrap="square" rtlCol="0">
            <a:spAutoFit/>
          </a:bodyPr>
          <a:lstStyle/>
          <a:p>
            <a:pPr marL="342900" indent="-342900">
              <a:lnSpc>
                <a:spcPct val="80000"/>
              </a:lnSpc>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Aborigines are the native people of Australia.</a:t>
            </a:r>
          </a:p>
          <a:p>
            <a:pPr marL="342900" indent="-342900">
              <a:lnSpc>
                <a:spcPct val="80000"/>
              </a:lnSpc>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342900" indent="-342900">
              <a:lnSpc>
                <a:spcPct val="80000"/>
              </a:lnSpc>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They have gone through stages of being conquered and having their lands taken.</a:t>
            </a:r>
          </a:p>
          <a:p>
            <a:pPr marL="342900" indent="-342900">
              <a:lnSpc>
                <a:spcPct val="80000"/>
              </a:lnSpc>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342900" indent="-342900">
              <a:lnSpc>
                <a:spcPct val="80000"/>
              </a:lnSpc>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European settlers often separated Aborigines from society.</a:t>
            </a:r>
          </a:p>
          <a:p>
            <a:pPr marL="742950" lvl="1" indent="-285750">
              <a:lnSpc>
                <a:spcPct val="80000"/>
              </a:lnSpc>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Some were removed from their families and placed into institutions.</a:t>
            </a:r>
          </a:p>
          <a:p>
            <a:pPr marL="742950" lvl="1" indent="-285750">
              <a:lnSpc>
                <a:spcPct val="80000"/>
              </a:lnSpc>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Others were killed because they were seen as a “nuisance”.</a:t>
            </a:r>
          </a:p>
          <a:p>
            <a:pPr marL="742950" lvl="1" indent="-285750">
              <a:lnSpc>
                <a:spcPct val="80000"/>
              </a:lnSpc>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742950" lvl="1" indent="-285750">
              <a:lnSpc>
                <a:spcPct val="80000"/>
              </a:lnSpc>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a:lnSpc>
                <a:spcPct val="90000"/>
              </a:lnSpc>
            </a:pPr>
            <a:endParaRPr lang="en-US" sz="2800" dirty="0"/>
          </a:p>
        </p:txBody>
      </p:sp>
    </p:spTree>
    <p:extLst>
      <p:ext uri="{BB962C8B-B14F-4D97-AF65-F5344CB8AC3E}">
        <p14:creationId xmlns:p14="http://schemas.microsoft.com/office/powerpoint/2010/main" val="1520221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 name="Rectangle 9"/>
          <p:cNvSpPr/>
          <p:nvPr/>
        </p:nvSpPr>
        <p:spPr>
          <a:xfrm rot="5400000">
            <a:off x="2667000" y="-2667000"/>
            <a:ext cx="6858000" cy="12192000"/>
          </a:xfrm>
          <a:prstGeom prst="rect">
            <a:avLst/>
          </a:prstGeom>
          <a:solidFill>
            <a:srgbClr val="CD2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6" descr="Who-Are-the-Australian-Aborigines-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0400" y="427037"/>
            <a:ext cx="5791200" cy="600392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28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 name="Rectangle 9"/>
          <p:cNvSpPr/>
          <p:nvPr/>
        </p:nvSpPr>
        <p:spPr>
          <a:xfrm rot="5400000">
            <a:off x="2667000" y="-2667000"/>
            <a:ext cx="6858000" cy="12192000"/>
          </a:xfrm>
          <a:prstGeom prst="rect">
            <a:avLst/>
          </a:prstGeom>
          <a:solidFill>
            <a:srgbClr val="CD2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956" y="0"/>
            <a:ext cx="8868087" cy="6858000"/>
          </a:xfrm>
          <a:prstGeom prst="rect">
            <a:avLst/>
          </a:prstGeom>
        </p:spPr>
      </p:pic>
      <p:sp>
        <p:nvSpPr>
          <p:cNvPr id="6" name="TextBox 5"/>
          <p:cNvSpPr txBox="1"/>
          <p:nvPr/>
        </p:nvSpPr>
        <p:spPr>
          <a:xfrm>
            <a:off x="-1046870" y="189929"/>
            <a:ext cx="9921228" cy="590931"/>
          </a:xfrm>
          <a:prstGeom prst="rect">
            <a:avLst/>
          </a:prstGeom>
          <a:noFill/>
        </p:spPr>
        <p:txBody>
          <a:bodyPr wrap="square" rtlCol="0">
            <a:spAutoFit/>
          </a:bodyPr>
          <a:lstStyle/>
          <a:p>
            <a:pPr algn="r">
              <a:lnSpc>
                <a:spcPct val="90000"/>
              </a:lnSpc>
            </a:pPr>
            <a:r>
              <a:rPr lang="en-US" sz="3600" dirty="0">
                <a:latin typeface="KBScaredStraight" panose="02000603000000000000" pitchFamily="2" charset="0"/>
                <a:ea typeface="KBScaredStraight" panose="02000603000000000000" pitchFamily="2" charset="0"/>
              </a:rPr>
              <a:t>Aboriginal Dwellings - 1923</a:t>
            </a:r>
          </a:p>
        </p:txBody>
      </p:sp>
    </p:spTree>
    <p:extLst>
      <p:ext uri="{BB962C8B-B14F-4D97-AF65-F5344CB8AC3E}">
        <p14:creationId xmlns:p14="http://schemas.microsoft.com/office/powerpoint/2010/main" val="1059037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789" y="0"/>
            <a:ext cx="10058400" cy="6858000"/>
          </a:xfrm>
          <a:prstGeom prst="rect">
            <a:avLst/>
          </a:prstGeom>
          <a:solidFill>
            <a:schemeClr val="bg1">
              <a:alpha val="88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09013" y="-57806"/>
            <a:ext cx="5574026" cy="1169551"/>
          </a:xfrm>
          <a:prstGeom prst="rect">
            <a:avLst/>
          </a:prstGeom>
          <a:noFill/>
        </p:spPr>
        <p:txBody>
          <a:bodyPr wrap="none" lIns="91440" tIns="45720" rIns="91440" bIns="45720">
            <a:spAutoFit/>
          </a:bodyPr>
          <a:lstStyle/>
          <a:p>
            <a:pPr algn="ctr"/>
            <a:r>
              <a:rPr lang="en-US" sz="70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Aborigines</a:t>
            </a:r>
          </a:p>
        </p:txBody>
      </p:sp>
      <p:sp>
        <p:nvSpPr>
          <p:cNvPr id="8" name="TextBox 7"/>
          <p:cNvSpPr txBox="1"/>
          <p:nvPr/>
        </p:nvSpPr>
        <p:spPr>
          <a:xfrm>
            <a:off x="1203961" y="1265073"/>
            <a:ext cx="9921228" cy="6586418"/>
          </a:xfrm>
          <a:prstGeom prst="rect">
            <a:avLst/>
          </a:prstGeom>
          <a:noFill/>
        </p:spPr>
        <p:txBody>
          <a:bodyPr wrap="square" rtlCol="0">
            <a:spAutoFit/>
          </a:bodyPr>
          <a:lstStyle/>
          <a:p>
            <a:pPr marL="342900" indent="-342900">
              <a:lnSpc>
                <a:spcPct val="80000"/>
              </a:lnSpc>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In the 1830s, remnants of the tribes in the settled areas were moved onto reserves.</a:t>
            </a:r>
          </a:p>
          <a:p>
            <a:pPr marL="742950" lvl="1" indent="-285750">
              <a:lnSpc>
                <a:spcPct val="80000"/>
              </a:lnSpc>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They were forbidden from teaching their children their own language and customs. </a:t>
            </a:r>
          </a:p>
          <a:p>
            <a:pPr marL="285750" indent="-285750">
              <a:lnSpc>
                <a:spcPct val="80000"/>
              </a:lnSpc>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342900" indent="-342900">
              <a:lnSpc>
                <a:spcPct val="80000"/>
              </a:lnSpc>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During the 1900s, separation was an official government policy which lasted for many decades.</a:t>
            </a:r>
          </a:p>
          <a:p>
            <a:pPr marL="342900" indent="-342900">
              <a:lnSpc>
                <a:spcPct val="80000"/>
              </a:lnSpc>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342900" indent="-342900">
              <a:lnSpc>
                <a:spcPct val="80000"/>
              </a:lnSpc>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Today, many Aboriginal people do not know their origins: which tribe they are descended from or the names of their parents and or grandparents. </a:t>
            </a:r>
          </a:p>
          <a:p>
            <a:pPr marL="800100" lvl="1" indent="-342900">
              <a:lnSpc>
                <a:spcPct val="80000"/>
              </a:lnSpc>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They are a lost generation.</a:t>
            </a:r>
          </a:p>
          <a:p>
            <a:pPr marL="285750" indent="-285750">
              <a:lnSpc>
                <a:spcPct val="80000"/>
              </a:lnSpc>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742950" lvl="1" indent="-285750">
              <a:lnSpc>
                <a:spcPct val="80000"/>
              </a:lnSpc>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a:lnSpc>
                <a:spcPct val="90000"/>
              </a:lnSpc>
            </a:pPr>
            <a:endParaRPr lang="en-US" sz="2800" dirty="0"/>
          </a:p>
        </p:txBody>
      </p:sp>
    </p:spTree>
    <p:extLst>
      <p:ext uri="{BB962C8B-B14F-4D97-AF65-F5344CB8AC3E}">
        <p14:creationId xmlns:p14="http://schemas.microsoft.com/office/powerpoint/2010/main" val="2931101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 name="Rectangle 9"/>
          <p:cNvSpPr/>
          <p:nvPr/>
        </p:nvSpPr>
        <p:spPr>
          <a:xfrm rot="5400000">
            <a:off x="2667000" y="-2667000"/>
            <a:ext cx="6858000" cy="12192000"/>
          </a:xfrm>
          <a:prstGeom prst="rect">
            <a:avLst/>
          </a:prstGeom>
          <a:solidFill>
            <a:srgbClr val="CD2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01" y="0"/>
            <a:ext cx="10166997"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4258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789" y="0"/>
            <a:ext cx="10058400" cy="6858000"/>
          </a:xfrm>
          <a:prstGeom prst="rect">
            <a:avLst/>
          </a:prstGeom>
          <a:solidFill>
            <a:schemeClr val="bg1">
              <a:alpha val="88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09013" y="-57806"/>
            <a:ext cx="5574026" cy="1169551"/>
          </a:xfrm>
          <a:prstGeom prst="rect">
            <a:avLst/>
          </a:prstGeom>
          <a:noFill/>
        </p:spPr>
        <p:txBody>
          <a:bodyPr wrap="none" lIns="91440" tIns="45720" rIns="91440" bIns="45720">
            <a:spAutoFit/>
          </a:bodyPr>
          <a:lstStyle/>
          <a:p>
            <a:pPr algn="ctr"/>
            <a:r>
              <a:rPr lang="en-US" sz="70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Aborigines</a:t>
            </a:r>
          </a:p>
        </p:txBody>
      </p:sp>
      <p:sp>
        <p:nvSpPr>
          <p:cNvPr id="8" name="TextBox 7"/>
          <p:cNvSpPr txBox="1"/>
          <p:nvPr/>
        </p:nvSpPr>
        <p:spPr>
          <a:xfrm>
            <a:off x="1203961" y="1265073"/>
            <a:ext cx="9921228" cy="4727448"/>
          </a:xfrm>
          <a:prstGeom prst="rect">
            <a:avLst/>
          </a:prstGeom>
          <a:noFill/>
        </p:spPr>
        <p:txBody>
          <a:bodyPr wrap="square" rtlCol="0">
            <a:spAutoFit/>
          </a:bodyPr>
          <a:lstStyle/>
          <a:p>
            <a:pPr marL="342900"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In 1967: Australia’s federal government began to pass legislation to help the Aborigines.</a:t>
            </a:r>
          </a:p>
          <a:p>
            <a:pPr marL="800100" lvl="1" indent="-3429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It was widely seen as affirmation of the Australian people’s wish to see its government take direct action to improve the living conditions of Aborigines.</a:t>
            </a:r>
          </a:p>
          <a:p>
            <a:pPr marL="800100" lvl="1"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342900" indent="-342900">
              <a:lnSpc>
                <a:spcPct val="90000"/>
              </a:lnSpc>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In that same year, striking Aboriginal farmers changed political history by extending a demand for equal wages to a declaration of their rights of ownership of traditional lands. </a:t>
            </a:r>
          </a:p>
          <a:p>
            <a:pPr marL="800100" lvl="1" indent="-342900">
              <a:lnSpc>
                <a:spcPct val="90000"/>
              </a:lnSpc>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This became one of Australia’s first successful land claims by its indigenous people.</a:t>
            </a:r>
          </a:p>
          <a:p>
            <a:pPr>
              <a:lnSpc>
                <a:spcPct val="90000"/>
              </a:lnSpc>
            </a:pPr>
            <a:endParaRPr lang="en-US" sz="2800" dirty="0"/>
          </a:p>
        </p:txBody>
      </p:sp>
    </p:spTree>
    <p:extLst>
      <p:ext uri="{BB962C8B-B14F-4D97-AF65-F5344CB8AC3E}">
        <p14:creationId xmlns:p14="http://schemas.microsoft.com/office/powerpoint/2010/main" val="1802539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 name="Rectangle 9"/>
          <p:cNvSpPr/>
          <p:nvPr/>
        </p:nvSpPr>
        <p:spPr>
          <a:xfrm rot="5400000">
            <a:off x="2667000" y="-2667000"/>
            <a:ext cx="6858000" cy="12192000"/>
          </a:xfrm>
          <a:prstGeom prst="rect">
            <a:avLst/>
          </a:prstGeom>
          <a:solidFill>
            <a:srgbClr val="CD2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6631"/>
          <a:stretch/>
        </p:blipFill>
        <p:spPr>
          <a:xfrm>
            <a:off x="3417631" y="0"/>
            <a:ext cx="5356738"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2774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789" y="0"/>
            <a:ext cx="10058400" cy="6858000"/>
          </a:xfrm>
          <a:prstGeom prst="rect">
            <a:avLst/>
          </a:prstGeom>
          <a:solidFill>
            <a:schemeClr val="bg1">
              <a:alpha val="88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12819" y="-57806"/>
            <a:ext cx="7766421" cy="1169551"/>
          </a:xfrm>
          <a:prstGeom prst="rect">
            <a:avLst/>
          </a:prstGeom>
          <a:noFill/>
        </p:spPr>
        <p:txBody>
          <a:bodyPr wrap="none" lIns="91440" tIns="45720" rIns="91440" bIns="45720">
            <a:spAutoFit/>
          </a:bodyPr>
          <a:lstStyle/>
          <a:p>
            <a:pPr algn="ctr"/>
            <a:r>
              <a:rPr lang="en-US" sz="70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Australia Today</a:t>
            </a:r>
          </a:p>
        </p:txBody>
      </p:sp>
      <p:sp>
        <p:nvSpPr>
          <p:cNvPr id="8" name="TextBox 7"/>
          <p:cNvSpPr txBox="1"/>
          <p:nvPr/>
        </p:nvSpPr>
        <p:spPr>
          <a:xfrm>
            <a:off x="1203961" y="1265073"/>
            <a:ext cx="9921228" cy="5281446"/>
          </a:xfrm>
          <a:prstGeom prst="rect">
            <a:avLst/>
          </a:prstGeom>
          <a:noFill/>
        </p:spPr>
        <p:txBody>
          <a:bodyPr wrap="square" rtlCol="0">
            <a:spAutoFit/>
          </a:bodyPr>
          <a:lstStyle/>
          <a:p>
            <a:pPr marL="342900"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In 1986, the Australia Act severed all legal ties with the British Empire.</a:t>
            </a:r>
          </a:p>
          <a:p>
            <a:pPr marL="342900" indent="-3429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 Today, Australia is a parliamentary democracy (constitutional monarchy) with Elizabeth II as queen.</a:t>
            </a:r>
          </a:p>
          <a:p>
            <a:pPr marL="342900" indent="-3429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1999: 55% of voters rejected the idea of becoming an independent republic.</a:t>
            </a:r>
          </a:p>
          <a:p>
            <a:pPr>
              <a:lnSpc>
                <a:spcPct val="90000"/>
              </a:lnSpc>
            </a:pPr>
            <a:endParaRPr lang="en-US" sz="2800" dirty="0"/>
          </a:p>
        </p:txBody>
      </p:sp>
    </p:spTree>
    <p:extLst>
      <p:ext uri="{BB962C8B-B14F-4D97-AF65-F5344CB8AC3E}">
        <p14:creationId xmlns:p14="http://schemas.microsoft.com/office/powerpoint/2010/main" val="222361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2716232" y="-1970656"/>
            <a:ext cx="6858012" cy="10799300"/>
          </a:xfrm>
          <a:prstGeom prst="rect">
            <a:avLst/>
          </a:prstGeom>
        </p:spPr>
      </p:pic>
    </p:spTree>
    <p:extLst>
      <p:ext uri="{BB962C8B-B14F-4D97-AF65-F5344CB8AC3E}">
        <p14:creationId xmlns:p14="http://schemas.microsoft.com/office/powerpoint/2010/main" val="3364891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 name="Rectangle 9"/>
          <p:cNvSpPr/>
          <p:nvPr/>
        </p:nvSpPr>
        <p:spPr>
          <a:xfrm rot="5400000">
            <a:off x="2667000" y="-2667000"/>
            <a:ext cx="6858000" cy="12192000"/>
          </a:xfrm>
          <a:prstGeom prst="rect">
            <a:avLst/>
          </a:prstGeom>
          <a:solidFill>
            <a:srgbClr val="CD2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798" y="0"/>
            <a:ext cx="10430404" cy="6858000"/>
          </a:xfrm>
          <a:prstGeom prst="rect">
            <a:avLst/>
          </a:prstGeom>
        </p:spPr>
      </p:pic>
      <p:sp>
        <p:nvSpPr>
          <p:cNvPr id="7" name="TextBox 6"/>
          <p:cNvSpPr txBox="1"/>
          <p:nvPr/>
        </p:nvSpPr>
        <p:spPr>
          <a:xfrm>
            <a:off x="-1046870" y="189929"/>
            <a:ext cx="9921228" cy="590931"/>
          </a:xfrm>
          <a:prstGeom prst="rect">
            <a:avLst/>
          </a:prstGeom>
          <a:noFill/>
        </p:spPr>
        <p:txBody>
          <a:bodyPr wrap="square" rtlCol="0">
            <a:spAutoFit/>
          </a:bodyPr>
          <a:lstStyle/>
          <a:p>
            <a:pPr algn="ctr">
              <a:lnSpc>
                <a:spcPct val="90000"/>
              </a:lnSpc>
            </a:pPr>
            <a:r>
              <a:rPr lang="en-US" sz="3600" dirty="0">
                <a:latin typeface="KBScaredStraight" panose="02000603000000000000" pitchFamily="2" charset="0"/>
                <a:ea typeface="KBScaredStraight" panose="02000603000000000000" pitchFamily="2" charset="0"/>
              </a:rPr>
              <a:t>Brisbane</a:t>
            </a:r>
          </a:p>
        </p:txBody>
      </p:sp>
    </p:spTree>
    <p:extLst>
      <p:ext uri="{BB962C8B-B14F-4D97-AF65-F5344CB8AC3E}">
        <p14:creationId xmlns:p14="http://schemas.microsoft.com/office/powerpoint/2010/main" val="3756237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 name="Rectangle 9"/>
          <p:cNvSpPr/>
          <p:nvPr/>
        </p:nvSpPr>
        <p:spPr>
          <a:xfrm rot="5400000">
            <a:off x="2667000" y="-2667000"/>
            <a:ext cx="6858000" cy="12192000"/>
          </a:xfrm>
          <a:prstGeom prst="rect">
            <a:avLst/>
          </a:prstGeom>
          <a:solidFill>
            <a:srgbClr val="CD2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277" y="0"/>
            <a:ext cx="10293445" cy="6858000"/>
          </a:xfrm>
          <a:prstGeom prst="rect">
            <a:avLst/>
          </a:prstGeom>
        </p:spPr>
      </p:pic>
      <p:sp>
        <p:nvSpPr>
          <p:cNvPr id="7" name="TextBox 6"/>
          <p:cNvSpPr txBox="1"/>
          <p:nvPr/>
        </p:nvSpPr>
        <p:spPr>
          <a:xfrm>
            <a:off x="-301282" y="68768"/>
            <a:ext cx="9921228" cy="590931"/>
          </a:xfrm>
          <a:prstGeom prst="rect">
            <a:avLst/>
          </a:prstGeom>
          <a:noFill/>
        </p:spPr>
        <p:txBody>
          <a:bodyPr wrap="square" rtlCol="0">
            <a:spAutoFit/>
          </a:bodyPr>
          <a:lstStyle/>
          <a:p>
            <a:pPr algn="ctr">
              <a:lnSpc>
                <a:spcPct val="90000"/>
              </a:lnSpc>
            </a:pPr>
            <a:r>
              <a:rPr lang="en-US" sz="3600" dirty="0">
                <a:latin typeface="KBScaredStraight" panose="02000603000000000000" pitchFamily="2" charset="0"/>
                <a:ea typeface="KBScaredStraight" panose="02000603000000000000" pitchFamily="2" charset="0"/>
              </a:rPr>
              <a:t>Parliament House - Canberra</a:t>
            </a:r>
          </a:p>
        </p:txBody>
      </p:sp>
    </p:spTree>
    <p:extLst>
      <p:ext uri="{BB962C8B-B14F-4D97-AF65-F5344CB8AC3E}">
        <p14:creationId xmlns:p14="http://schemas.microsoft.com/office/powerpoint/2010/main" val="549094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2689405" y="-2154832"/>
            <a:ext cx="6869463" cy="11179127"/>
          </a:xfrm>
          <a:prstGeom prst="rect">
            <a:avLst/>
          </a:prstGeom>
        </p:spPr>
      </p:pic>
    </p:spTree>
    <p:extLst>
      <p:ext uri="{BB962C8B-B14F-4D97-AF65-F5344CB8AC3E}">
        <p14:creationId xmlns:p14="http://schemas.microsoft.com/office/powerpoint/2010/main" val="3504205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5146281"/>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Teachers</a:t>
            </a:r>
          </a:p>
          <a:p>
            <a:pPr>
              <a:lnSpc>
                <a:spcPct val="107000"/>
              </a:lnSpc>
              <a:spcAft>
                <a:spcPts val="800"/>
              </a:spcAft>
            </a:pPr>
            <a:r>
              <a:rPr lang="en-US" sz="3200" dirty="0">
                <a:latin typeface="KBScaredStraight" panose="02000603000000000000" pitchFamily="2" charset="0"/>
                <a:ea typeface="KBScaredStraight" panose="02000603000000000000" pitchFamily="2" charset="0"/>
                <a:cs typeface="Arial" panose="020B0604020202020204" pitchFamily="34" charset="0"/>
              </a:rPr>
              <a:t>Have the students use their notes to create a colorful timeline of Canada. </a:t>
            </a:r>
            <a:r>
              <a:rPr lang="en-US" sz="3200" dirty="0">
                <a:latin typeface="KBScaredStraight" panose="02000603000000000000" pitchFamily="2" charset="0"/>
                <a:ea typeface="KBScaredStraight" panose="02000603000000000000" pitchFamily="2" charset="0"/>
                <a:cs typeface="Times New Roman" panose="02020603050405020304" pitchFamily="18" charset="0"/>
              </a:rPr>
              <a:t>I let the students </a:t>
            </a:r>
            <a:r>
              <a:rPr lang="en-US" sz="3200" dirty="0">
                <a:latin typeface="KBScaredStraight" panose="02000603000000000000" pitchFamily="2" charset="0"/>
                <a:ea typeface="KBScaredStraight" panose="02000603000000000000" pitchFamily="2" charset="0"/>
              </a:rPr>
              <a:t>use a sentence strip (or construction paper cut in half and taped end-to-end) to make long timelines. Sentence strips are nice because they have lines.</a:t>
            </a:r>
          </a:p>
          <a:p>
            <a:pPr>
              <a:lnSpc>
                <a:spcPct val="107000"/>
              </a:lnSpc>
              <a:spcAft>
                <a:spcPts val="800"/>
              </a:spcAft>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3200" dirty="0">
                <a:latin typeface="KBScaredStraight" panose="02000603000000000000" pitchFamily="2" charset="0"/>
                <a:ea typeface="KBScaredStraight" panose="02000603000000000000" pitchFamily="2" charset="0"/>
                <a:cs typeface="Arial" panose="020B0604020202020204" pitchFamily="34" charset="0"/>
              </a:rPr>
              <a:t>These make great hallway displays!</a:t>
            </a:r>
          </a:p>
        </p:txBody>
      </p:sp>
    </p:spTree>
    <p:extLst>
      <p:ext uri="{BB962C8B-B14F-4D97-AF65-F5344CB8AC3E}">
        <p14:creationId xmlns:p14="http://schemas.microsoft.com/office/powerpoint/2010/main" val="1804082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5400000">
            <a:off x="2666989" y="-2667000"/>
            <a:ext cx="6858000" cy="12192000"/>
          </a:xfrm>
          <a:prstGeom prst="rect">
            <a:avLst/>
          </a:prstGeom>
          <a:solidFill>
            <a:srgbClr val="99A8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1135375" y="-7603"/>
            <a:ext cx="10058400" cy="6858000"/>
          </a:xfrm>
          <a:prstGeom prst="rect">
            <a:avLst/>
          </a:prstGeom>
          <a:solidFill>
            <a:schemeClr val="bg1">
              <a:alpha val="88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37865" y="-57806"/>
            <a:ext cx="7916334" cy="1169551"/>
          </a:xfrm>
          <a:prstGeom prst="rect">
            <a:avLst/>
          </a:prstGeom>
          <a:noFill/>
        </p:spPr>
        <p:txBody>
          <a:bodyPr wrap="none" lIns="91440" tIns="45720" rIns="91440" bIns="45720">
            <a:spAutoFit/>
          </a:bodyPr>
          <a:lstStyle/>
          <a:p>
            <a:pPr algn="ctr"/>
            <a:r>
              <a:rPr lang="en-US" sz="7000" b="1" cap="none" spc="0" dirty="0">
                <a:ln w="28575">
                  <a:solidFill>
                    <a:sysClr val="windowText" lastClr="000000"/>
                  </a:solidFill>
                  <a:prstDash val="solid"/>
                </a:ln>
                <a:solidFill>
                  <a:srgbClr val="77B7B8"/>
                </a:solidFill>
                <a:effectLst>
                  <a:glow rad="63500">
                    <a:srgbClr val="99A83A">
                      <a:alpha val="40000"/>
                    </a:srgbClr>
                  </a:glow>
                  <a:outerShdw blurRad="50800" dist="38100" dir="2700000" algn="tl" rotWithShape="0">
                    <a:prstClr val="black">
                      <a:alpha val="40000"/>
                    </a:prstClr>
                  </a:outerShdw>
                </a:effectLst>
                <a:latin typeface="KG Second Chances Solid" panose="02000000000000000000" pitchFamily="2" charset="0"/>
              </a:rPr>
              <a:t>Timeline Project</a:t>
            </a:r>
          </a:p>
        </p:txBody>
      </p:sp>
      <p:sp>
        <p:nvSpPr>
          <p:cNvPr id="8" name="TextBox 7"/>
          <p:cNvSpPr txBox="1"/>
          <p:nvPr/>
        </p:nvSpPr>
        <p:spPr>
          <a:xfrm>
            <a:off x="1203961" y="1265073"/>
            <a:ext cx="9921228" cy="6020110"/>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3B2314"/>
                </a:solidFill>
                <a:latin typeface="KBScaredStraight" panose="02000603000000000000" pitchFamily="2" charset="0"/>
                <a:ea typeface="KBScaredStraight" panose="02000603000000000000" pitchFamily="2" charset="0"/>
              </a:rPr>
              <a:t>Be sure all 10 dates are written on your timeline. </a:t>
            </a:r>
          </a:p>
          <a:p>
            <a:pPr marL="571500" indent="-571500">
              <a:buFont typeface="Arial" panose="020B0604020202020204" pitchFamily="34" charset="0"/>
              <a:buChar char="•"/>
            </a:pPr>
            <a:r>
              <a:rPr lang="en-US" sz="3600" dirty="0">
                <a:solidFill>
                  <a:srgbClr val="3B2314"/>
                </a:solidFill>
                <a:latin typeface="KBScaredStraight" panose="02000603000000000000" pitchFamily="2" charset="0"/>
                <a:ea typeface="KBScaredStraight" panose="02000603000000000000" pitchFamily="2" charset="0"/>
              </a:rPr>
              <a:t>Label each event—make it short and sweet (you don’t have to use complete sentences).</a:t>
            </a:r>
          </a:p>
          <a:p>
            <a:pPr marL="571500" indent="-571500">
              <a:buFont typeface="Arial" panose="020B0604020202020204" pitchFamily="34" charset="0"/>
              <a:buChar char="•"/>
            </a:pPr>
            <a:r>
              <a:rPr lang="en-US" sz="3600" dirty="0">
                <a:solidFill>
                  <a:srgbClr val="3B2314"/>
                </a:solidFill>
                <a:latin typeface="KBScaredStraight" panose="02000603000000000000" pitchFamily="2" charset="0"/>
                <a:ea typeface="KBScaredStraight" panose="02000603000000000000" pitchFamily="2" charset="0"/>
              </a:rPr>
              <a:t>Draw a simple illustration to accompany at least seven of the events.</a:t>
            </a:r>
          </a:p>
          <a:p>
            <a:pPr marL="571500" indent="-571500">
              <a:buFont typeface="Arial" panose="020B0604020202020204" pitchFamily="34" charset="0"/>
              <a:buChar char="•"/>
            </a:pPr>
            <a:r>
              <a:rPr lang="en-US" sz="3600" dirty="0">
                <a:solidFill>
                  <a:srgbClr val="3B2314"/>
                </a:solidFill>
                <a:latin typeface="KBScaredStraight" panose="02000603000000000000" pitchFamily="2" charset="0"/>
                <a:ea typeface="KBScaredStraight" panose="02000603000000000000" pitchFamily="2" charset="0"/>
              </a:rPr>
              <a:t>Use thin markers or colored pencils to make your timeline colorful and creative.</a:t>
            </a:r>
          </a:p>
          <a:p>
            <a:pPr>
              <a:lnSpc>
                <a:spcPct val="90000"/>
              </a:lnSpc>
            </a:pPr>
            <a:endParaRPr lang="en-US" sz="2800" dirty="0"/>
          </a:p>
        </p:txBody>
      </p:sp>
    </p:spTree>
    <p:extLst>
      <p:ext uri="{BB962C8B-B14F-4D97-AF65-F5344CB8AC3E}">
        <p14:creationId xmlns:p14="http://schemas.microsoft.com/office/powerpoint/2010/main" val="297371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5400000">
            <a:off x="2666989" y="-2667000"/>
            <a:ext cx="6858000" cy="12192000"/>
          </a:xfrm>
          <a:prstGeom prst="rect">
            <a:avLst/>
          </a:prstGeom>
          <a:solidFill>
            <a:srgbClr val="99A8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1135375" y="-7603"/>
            <a:ext cx="10058400" cy="6858000"/>
          </a:xfrm>
          <a:prstGeom prst="rect">
            <a:avLst/>
          </a:prstGeom>
          <a:solidFill>
            <a:schemeClr val="bg1">
              <a:alpha val="88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41318" y="-57806"/>
            <a:ext cx="8709437" cy="1169551"/>
          </a:xfrm>
          <a:prstGeom prst="rect">
            <a:avLst/>
          </a:prstGeom>
          <a:noFill/>
        </p:spPr>
        <p:txBody>
          <a:bodyPr wrap="none" lIns="91440" tIns="45720" rIns="91440" bIns="45720">
            <a:spAutoFit/>
          </a:bodyPr>
          <a:lstStyle/>
          <a:p>
            <a:pPr algn="ctr"/>
            <a:r>
              <a:rPr lang="en-US" sz="7000" b="1" cap="none" spc="0" dirty="0">
                <a:ln w="28575">
                  <a:solidFill>
                    <a:sysClr val="windowText" lastClr="000000"/>
                  </a:solidFill>
                  <a:prstDash val="solid"/>
                </a:ln>
                <a:solidFill>
                  <a:srgbClr val="77B7B8"/>
                </a:solidFill>
                <a:effectLst>
                  <a:glow rad="63500">
                    <a:srgbClr val="99A83A">
                      <a:alpha val="40000"/>
                    </a:srgbClr>
                  </a:glow>
                  <a:outerShdw blurRad="50800" dist="38100" dir="2700000" algn="tl" rotWithShape="0">
                    <a:prstClr val="black">
                      <a:alpha val="40000"/>
                    </a:prstClr>
                  </a:outerShdw>
                </a:effectLst>
                <a:latin typeface="KG Second Chances Solid" panose="02000000000000000000" pitchFamily="2" charset="0"/>
              </a:rPr>
              <a:t>Historical Marker</a:t>
            </a:r>
          </a:p>
        </p:txBody>
      </p:sp>
      <p:sp>
        <p:nvSpPr>
          <p:cNvPr id="8" name="TextBox 7"/>
          <p:cNvSpPr txBox="1"/>
          <p:nvPr/>
        </p:nvSpPr>
        <p:spPr>
          <a:xfrm>
            <a:off x="1203961" y="1265073"/>
            <a:ext cx="9921228" cy="5952399"/>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rgbClr val="3B2314"/>
                </a:solidFill>
                <a:latin typeface="KBScaredStraight" panose="02000603000000000000" pitchFamily="2" charset="0"/>
                <a:ea typeface="KBScaredStraight" panose="02000603000000000000" pitchFamily="2" charset="0"/>
              </a:rPr>
              <a:t>Have you ever seen a sign that marks a significant event in history? We have them all over our country, and now you get to create a marker that could be used in Australia! </a:t>
            </a:r>
          </a:p>
          <a:p>
            <a:pPr marL="571500" indent="-571500">
              <a:buFont typeface="Arial" panose="020B0604020202020204" pitchFamily="34" charset="0"/>
              <a:buChar char="•"/>
            </a:pPr>
            <a:endParaRPr lang="en-US" sz="3200" dirty="0">
              <a:solidFill>
                <a:srgbClr val="3B2314"/>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rgbClr val="3B2314"/>
                </a:solidFill>
                <a:latin typeface="KBScaredStraight" panose="02000603000000000000" pitchFamily="2" charset="0"/>
                <a:ea typeface="KBScaredStraight" panose="02000603000000000000" pitchFamily="2" charset="0"/>
              </a:rPr>
              <a:t> Review your “Australia’s History” notes. Which event do you think is the </a:t>
            </a:r>
            <a:r>
              <a:rPr lang="en-US" sz="3200" i="1" dirty="0">
                <a:solidFill>
                  <a:srgbClr val="3B2314"/>
                </a:solidFill>
                <a:latin typeface="KBScaredStraight" panose="02000603000000000000" pitchFamily="2" charset="0"/>
                <a:ea typeface="KBScaredStraight" panose="02000603000000000000" pitchFamily="2" charset="0"/>
              </a:rPr>
              <a:t>most important</a:t>
            </a:r>
            <a:r>
              <a:rPr lang="en-US" sz="3200" dirty="0">
                <a:solidFill>
                  <a:srgbClr val="3B2314"/>
                </a:solidFill>
                <a:latin typeface="KBScaredStraight" panose="02000603000000000000" pitchFamily="2" charset="0"/>
                <a:ea typeface="KBScaredStraight" panose="02000603000000000000" pitchFamily="2" charset="0"/>
              </a:rPr>
              <a:t> event in Australia’s history? You are going to be creating a marker that will tell tourists about the significance of that event. </a:t>
            </a:r>
          </a:p>
          <a:p>
            <a:pPr>
              <a:lnSpc>
                <a:spcPct val="90000"/>
              </a:lnSpc>
            </a:pPr>
            <a:endParaRPr lang="en-US" sz="3200" dirty="0"/>
          </a:p>
        </p:txBody>
      </p:sp>
    </p:spTree>
    <p:extLst>
      <p:ext uri="{BB962C8B-B14F-4D97-AF65-F5344CB8AC3E}">
        <p14:creationId xmlns:p14="http://schemas.microsoft.com/office/powerpoint/2010/main" val="3000446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5400000">
            <a:off x="2666989" y="-2667000"/>
            <a:ext cx="6858000" cy="12192000"/>
          </a:xfrm>
          <a:prstGeom prst="rect">
            <a:avLst/>
          </a:prstGeom>
          <a:solidFill>
            <a:srgbClr val="99A8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1135375" y="-7603"/>
            <a:ext cx="10058400" cy="6858000"/>
          </a:xfrm>
          <a:prstGeom prst="rect">
            <a:avLst/>
          </a:prstGeom>
          <a:solidFill>
            <a:schemeClr val="bg1">
              <a:alpha val="88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41318" y="-57806"/>
            <a:ext cx="8709437" cy="1169551"/>
          </a:xfrm>
          <a:prstGeom prst="rect">
            <a:avLst/>
          </a:prstGeom>
          <a:noFill/>
        </p:spPr>
        <p:txBody>
          <a:bodyPr wrap="none" lIns="91440" tIns="45720" rIns="91440" bIns="45720">
            <a:spAutoFit/>
          </a:bodyPr>
          <a:lstStyle/>
          <a:p>
            <a:pPr algn="ctr"/>
            <a:r>
              <a:rPr lang="en-US" sz="7000" b="1" cap="none" spc="0" dirty="0">
                <a:ln w="28575">
                  <a:solidFill>
                    <a:sysClr val="windowText" lastClr="000000"/>
                  </a:solidFill>
                  <a:prstDash val="solid"/>
                </a:ln>
                <a:solidFill>
                  <a:srgbClr val="77B7B8"/>
                </a:solidFill>
                <a:effectLst>
                  <a:glow rad="63500">
                    <a:srgbClr val="99A83A">
                      <a:alpha val="40000"/>
                    </a:srgbClr>
                  </a:glow>
                  <a:outerShdw blurRad="50800" dist="38100" dir="2700000" algn="tl" rotWithShape="0">
                    <a:prstClr val="black">
                      <a:alpha val="40000"/>
                    </a:prstClr>
                  </a:outerShdw>
                </a:effectLst>
                <a:latin typeface="KG Second Chances Solid" panose="02000000000000000000" pitchFamily="2" charset="0"/>
              </a:rPr>
              <a:t>Historical Marker</a:t>
            </a:r>
          </a:p>
        </p:txBody>
      </p:sp>
      <p:sp>
        <p:nvSpPr>
          <p:cNvPr id="8" name="TextBox 7"/>
          <p:cNvSpPr txBox="1"/>
          <p:nvPr/>
        </p:nvSpPr>
        <p:spPr>
          <a:xfrm>
            <a:off x="1203961" y="1265073"/>
            <a:ext cx="9921228" cy="5952399"/>
          </a:xfrm>
          <a:prstGeom prst="rect">
            <a:avLst/>
          </a:prstGeom>
          <a:noFill/>
        </p:spPr>
        <p:txBody>
          <a:bodyPr wrap="square" rtlCol="0">
            <a:spAutoFit/>
          </a:bodyPr>
          <a:lstStyle/>
          <a:p>
            <a:r>
              <a:rPr lang="en-US" sz="3200" b="1" dirty="0">
                <a:solidFill>
                  <a:srgbClr val="3B2314"/>
                </a:solidFill>
                <a:latin typeface="KBScaredStraight" panose="02000603000000000000" pitchFamily="2" charset="0"/>
                <a:ea typeface="KBScaredStraight" panose="02000603000000000000" pitchFamily="2" charset="0"/>
              </a:rPr>
              <a:t>Directions:</a:t>
            </a:r>
          </a:p>
          <a:p>
            <a:r>
              <a:rPr lang="en-US" sz="3200" dirty="0">
                <a:solidFill>
                  <a:srgbClr val="3B2314"/>
                </a:solidFill>
                <a:latin typeface="KBScaredStraight" panose="02000603000000000000" pitchFamily="2" charset="0"/>
                <a:ea typeface="KBScaredStraight" panose="02000603000000000000" pitchFamily="2" charset="0"/>
              </a:rPr>
              <a:t>1. Choose your event and write what it is in the CIRCLE on the top of the historical marker.</a:t>
            </a:r>
          </a:p>
          <a:p>
            <a:r>
              <a:rPr lang="en-US" sz="3200" dirty="0">
                <a:solidFill>
                  <a:srgbClr val="3B2314"/>
                </a:solidFill>
                <a:latin typeface="KBScaredStraight" panose="02000603000000000000" pitchFamily="2" charset="0"/>
                <a:ea typeface="KBScaredStraight" panose="02000603000000000000" pitchFamily="2" charset="0"/>
              </a:rPr>
              <a:t>2. Next, write a short description of the event.</a:t>
            </a:r>
          </a:p>
          <a:p>
            <a:r>
              <a:rPr lang="en-US" sz="3200" dirty="0">
                <a:solidFill>
                  <a:srgbClr val="3B2314"/>
                </a:solidFill>
                <a:latin typeface="KBScaredStraight" panose="02000603000000000000" pitchFamily="2" charset="0"/>
                <a:ea typeface="KBScaredStraight" panose="02000603000000000000" pitchFamily="2" charset="0"/>
              </a:rPr>
              <a:t>3. Then, write a brief opinion statement on why you think that this event is important to Australia’s history.</a:t>
            </a:r>
          </a:p>
          <a:p>
            <a:r>
              <a:rPr lang="en-US" sz="3200" dirty="0">
                <a:solidFill>
                  <a:srgbClr val="3B2314"/>
                </a:solidFill>
                <a:latin typeface="KBScaredStraight" panose="02000603000000000000" pitchFamily="2" charset="0"/>
                <a:ea typeface="KBScaredStraight" panose="02000603000000000000" pitchFamily="2" charset="0"/>
              </a:rPr>
              <a:t>4. At the bottom, write the place where your marker will be located.</a:t>
            </a:r>
          </a:p>
          <a:p>
            <a:r>
              <a:rPr lang="en-US" sz="3200" dirty="0">
                <a:solidFill>
                  <a:srgbClr val="3B2314"/>
                </a:solidFill>
                <a:latin typeface="KBScaredStraight" panose="02000603000000000000" pitchFamily="2" charset="0"/>
                <a:ea typeface="KBScaredStraight" panose="02000603000000000000" pitchFamily="2" charset="0"/>
              </a:rPr>
              <a:t>5. Draw an illustration that symbolizes your event.</a:t>
            </a:r>
          </a:p>
          <a:p>
            <a:pPr>
              <a:lnSpc>
                <a:spcPct val="90000"/>
              </a:lnSpc>
            </a:pPr>
            <a:endParaRPr lang="en-US" sz="3200" dirty="0"/>
          </a:p>
        </p:txBody>
      </p:sp>
    </p:spTree>
    <p:extLst>
      <p:ext uri="{BB962C8B-B14F-4D97-AF65-F5344CB8AC3E}">
        <p14:creationId xmlns:p14="http://schemas.microsoft.com/office/powerpoint/2010/main" val="48801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5400000">
            <a:off x="2870288" y="-1857415"/>
            <a:ext cx="6803117" cy="10517947"/>
          </a:xfrm>
          <a:prstGeom prst="rect">
            <a:avLst/>
          </a:prstGeom>
        </p:spPr>
      </p:pic>
    </p:spTree>
    <p:extLst>
      <p:ext uri="{BB962C8B-B14F-4D97-AF65-F5344CB8AC3E}">
        <p14:creationId xmlns:p14="http://schemas.microsoft.com/office/powerpoint/2010/main" val="2610760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66" y="0"/>
            <a:ext cx="11109967" cy="6858000"/>
          </a:xfrm>
          <a:prstGeom prst="rect">
            <a:avLst/>
          </a:prstGeom>
        </p:spPr>
      </p:pic>
    </p:spTree>
    <p:extLst>
      <p:ext uri="{BB962C8B-B14F-4D97-AF65-F5344CB8AC3E}">
        <p14:creationId xmlns:p14="http://schemas.microsoft.com/office/powerpoint/2010/main" val="197527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5400000">
            <a:off x="2715064" y="-1780737"/>
            <a:ext cx="6858002" cy="10419471"/>
          </a:xfrm>
          <a:prstGeom prst="rect">
            <a:avLst/>
          </a:prstGeom>
        </p:spPr>
      </p:pic>
    </p:spTree>
    <p:extLst>
      <p:ext uri="{BB962C8B-B14F-4D97-AF65-F5344CB8AC3E}">
        <p14:creationId xmlns:p14="http://schemas.microsoft.com/office/powerpoint/2010/main" val="323808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7090117"/>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551" y="341197"/>
            <a:ext cx="9290897" cy="6407722"/>
          </a:xfrm>
          <a:prstGeom prst="rect">
            <a:avLst/>
          </a:prstGeom>
        </p:spPr>
      </p:pic>
      <p:sp>
        <p:nvSpPr>
          <p:cNvPr id="7" name="Rectangle 6"/>
          <p:cNvSpPr/>
          <p:nvPr/>
        </p:nvSpPr>
        <p:spPr>
          <a:xfrm>
            <a:off x="2592153" y="1661391"/>
            <a:ext cx="7007689" cy="2985433"/>
          </a:xfrm>
          <a:prstGeom prst="rect">
            <a:avLst/>
          </a:prstGeom>
          <a:noFill/>
        </p:spPr>
        <p:txBody>
          <a:bodyPr wrap="none" lIns="91440" tIns="45720" rIns="91440" bIns="45720">
            <a:spAutoFit/>
          </a:bodyPr>
          <a:lstStyle/>
          <a:p>
            <a:pPr algn="ctr"/>
            <a:r>
              <a:rPr lang="en-US" sz="94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Australia’s</a:t>
            </a:r>
          </a:p>
          <a:p>
            <a:pPr algn="ctr"/>
            <a:r>
              <a:rPr lang="en-US" sz="94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History</a:t>
            </a:r>
          </a:p>
        </p:txBody>
      </p:sp>
      <p:sp>
        <p:nvSpPr>
          <p:cNvPr id="8" name="TextBox 7"/>
          <p:cNvSpPr txBox="1"/>
          <p:nvPr/>
        </p:nvSpPr>
        <p:spPr>
          <a:xfrm>
            <a:off x="2649414" y="4576054"/>
            <a:ext cx="6893169" cy="954107"/>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The Impact of European</a:t>
            </a:r>
          </a:p>
          <a:p>
            <a:pPr algn="ctr"/>
            <a:r>
              <a:rPr lang="en-US" sz="2800" dirty="0">
                <a:latin typeface="KBScaredStraight" panose="02000603000000000000" pitchFamily="2" charset="0"/>
                <a:ea typeface="KBScaredStraight" panose="02000603000000000000" pitchFamily="2" charset="0"/>
              </a:rPr>
              <a:t>Exploration &amp; Colonization</a:t>
            </a:r>
          </a:p>
        </p:txBody>
      </p:sp>
    </p:spTree>
    <p:extLst>
      <p:ext uri="{BB962C8B-B14F-4D97-AF65-F5344CB8AC3E}">
        <p14:creationId xmlns:p14="http://schemas.microsoft.com/office/powerpoint/2010/main" val="1210536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5400000">
            <a:off x="2724445" y="-1886244"/>
            <a:ext cx="6857999" cy="10630488"/>
          </a:xfrm>
          <a:prstGeom prst="rect">
            <a:avLst/>
          </a:prstGeom>
        </p:spPr>
      </p:pic>
    </p:spTree>
    <p:extLst>
      <p:ext uri="{BB962C8B-B14F-4D97-AF65-F5344CB8AC3E}">
        <p14:creationId xmlns:p14="http://schemas.microsoft.com/office/powerpoint/2010/main" val="3129967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
            <a:ext cx="12070086" cy="6858000"/>
          </a:xfrm>
          <a:prstGeom prst="rect">
            <a:avLst/>
          </a:prstGeom>
        </p:spPr>
      </p:pic>
    </p:spTree>
    <p:extLst>
      <p:ext uri="{BB962C8B-B14F-4D97-AF65-F5344CB8AC3E}">
        <p14:creationId xmlns:p14="http://schemas.microsoft.com/office/powerpoint/2010/main" val="250914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7005508"/>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Teachers</a:t>
            </a:r>
          </a:p>
          <a:p>
            <a:pPr>
              <a:lnSpc>
                <a:spcPct val="107000"/>
              </a:lnSpc>
              <a:spcAft>
                <a:spcPts val="800"/>
              </a:spcAft>
            </a:pPr>
            <a:r>
              <a:rPr lang="en-US" sz="2400" dirty="0">
                <a:latin typeface="KBScaredStraight" panose="02000603000000000000" pitchFamily="2" charset="0"/>
                <a:ea typeface="KBScaredStraight" panose="02000603000000000000" pitchFamily="2" charset="0"/>
                <a:cs typeface="Arial" panose="020B0604020202020204" pitchFamily="34" charset="0"/>
              </a:rPr>
              <a:t>Thank you for downloading this file. I hope you enjoy using it with your students, and I can’t wait to read your feedback in my TPT store! </a:t>
            </a:r>
            <a:r>
              <a:rPr lang="en-US" sz="2400" dirty="0">
                <a:latin typeface="KBScaredStraight" panose="02000603000000000000" pitchFamily="2" charset="0"/>
                <a:ea typeface="KBScaredStraight" panose="02000603000000000000" pitchFamily="2" charset="0"/>
                <a:cs typeface="Arial" panose="020B0604020202020204" pitchFamily="34" charset="0"/>
                <a:sym typeface="Wingdings" panose="05000000000000000000" pitchFamily="2" charset="2"/>
              </a:rPr>
              <a:t></a:t>
            </a:r>
          </a:p>
          <a:p>
            <a:pPr>
              <a:lnSpc>
                <a:spcPct val="107000"/>
              </a:lnSpc>
              <a:spcAft>
                <a:spcPts val="800"/>
              </a:spcAft>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cs typeface="Arial" panose="020B0604020202020204" pitchFamily="34" charset="0"/>
              </a:rPr>
              <a:t>For more social studies materials, please visit my store: </a:t>
            </a:r>
            <a:r>
              <a:rPr lang="en-US" sz="2400" dirty="0">
                <a:latin typeface="KBScaredStraight" panose="02000603000000000000" pitchFamily="2" charset="0"/>
                <a:ea typeface="KBScaredStraight" panose="02000603000000000000" pitchFamily="2" charset="0"/>
                <a:cs typeface="Arial" panose="020B0604020202020204" pitchFamily="34" charset="0"/>
                <a:hlinkClick r:id="rId2"/>
              </a:rPr>
              <a:t>http://www.teacherspayteachers.com/Store/Brain-Wrinkles</a:t>
            </a: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cs typeface="Arial" panose="020B0604020202020204" pitchFamily="34" charset="0"/>
              </a:rPr>
              <a:t>I teach 6</a:t>
            </a:r>
            <a:r>
              <a:rPr lang="en-US" sz="2400" baseline="30000" dirty="0">
                <a:latin typeface="KBScaredStraight" panose="02000603000000000000" pitchFamily="2" charset="0"/>
                <a:ea typeface="KBScaredStraight" panose="02000603000000000000" pitchFamily="2" charset="0"/>
                <a:cs typeface="Arial" panose="020B0604020202020204" pitchFamily="34" charset="0"/>
              </a:rPr>
              <a:t>th</a:t>
            </a:r>
            <a:r>
              <a:rPr lang="en-US" sz="2400" dirty="0">
                <a:latin typeface="KBScaredStraight" panose="02000603000000000000" pitchFamily="2" charset="0"/>
                <a:ea typeface="KBScaredStraight" panose="02000603000000000000" pitchFamily="2" charset="0"/>
                <a:cs typeface="Arial" panose="020B0604020202020204" pitchFamily="34" charset="0"/>
              </a:rPr>
              <a:t> grade Language Arts and Social Studies in Georgia, so my products are aligned with Common Core (LA) and Georgia Performance Standards (SS).</a:t>
            </a: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600" dirty="0">
                <a:latin typeface="KBScaredStraight" panose="02000603000000000000" pitchFamily="2" charset="0"/>
                <a:ea typeface="KBScaredStraight" panose="02000603000000000000" pitchFamily="2" charset="0"/>
                <a:cs typeface="Arial" panose="020B0604020202020204" pitchFamily="34" charset="0"/>
              </a:rPr>
              <a:t>© Copyright 2013. Brain Wrinkles.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1288846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9297" y="1201580"/>
            <a:ext cx="9502065" cy="934188"/>
          </a:xfrm>
        </p:spPr>
        <p:txBody>
          <a:bodyPr>
            <a:noAutofit/>
          </a:bodyPr>
          <a:lstStyle/>
          <a:p>
            <a:r>
              <a:rPr lang="en-US" sz="4800" b="1" dirty="0">
                <a:latin typeface="Times New Roman" panose="02020603050405020304" pitchFamily="18" charset="0"/>
                <a:cs typeface="Times New Roman" panose="02020603050405020304" pitchFamily="18" charset="0"/>
              </a:rPr>
              <a:t>Australia Facts - Cool, Fun Facts about Down Under</a:t>
            </a: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Video</a:t>
            </a:r>
            <a:endParaRPr lang="en-US" sz="48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36A5CEE-FBA6-4836-9E05-C0AA44DA13F4}"/>
              </a:ext>
            </a:extLst>
          </p:cNvPr>
          <p:cNvSpPr/>
          <p:nvPr/>
        </p:nvSpPr>
        <p:spPr>
          <a:xfrm>
            <a:off x="3547155" y="6057211"/>
            <a:ext cx="5328510" cy="369332"/>
          </a:xfrm>
          <a:prstGeom prst="rect">
            <a:avLst/>
          </a:prstGeom>
        </p:spPr>
        <p:txBody>
          <a:bodyPr wrap="none">
            <a:spAutoFit/>
          </a:bodyPr>
          <a:lstStyle/>
          <a:p>
            <a:pPr marL="342900" indent="-342900">
              <a:buFont typeface="Arial" panose="020B0604020202020204" pitchFamily="34" charset="0"/>
              <a:buChar char="•"/>
            </a:pPr>
            <a:r>
              <a:rPr lang="en-US" dirty="0">
                <a:latin typeface="KBScaredStraight" panose="02000603000000000000" pitchFamily="2" charset="0"/>
                <a:ea typeface="KBScaredStraight" panose="02000603000000000000" pitchFamily="2" charset="0"/>
                <a:hlinkClick r:id="rId2"/>
              </a:rPr>
              <a:t>https://www.youtube.com/watch?v=hJm7kLzEmdE</a:t>
            </a:r>
            <a:endParaRPr lang="en-US" dirty="0">
              <a:latin typeface="KBScaredStraight" panose="02000603000000000000" pitchFamily="2" charset="0"/>
              <a:ea typeface="KBScaredStraight" panose="02000603000000000000" pitchFamily="2" charset="0"/>
            </a:endParaRPr>
          </a:p>
        </p:txBody>
      </p:sp>
      <p:pic>
        <p:nvPicPr>
          <p:cNvPr id="1026" name="Picture 2" descr="Australia Facts - Cool, Fun Facts about Down Under - YouTube">
            <a:extLst>
              <a:ext uri="{FF2B5EF4-FFF2-40B4-BE49-F238E27FC236}">
                <a16:creationId xmlns:a16="http://schemas.microsoft.com/office/drawing/2014/main" id="{54882408-FE0C-4149-B815-11BD866F4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608" y="2135768"/>
            <a:ext cx="6764784" cy="3805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64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789" y="0"/>
            <a:ext cx="10058400" cy="6858000"/>
          </a:xfrm>
          <a:prstGeom prst="rect">
            <a:avLst/>
          </a:prstGeom>
          <a:solidFill>
            <a:schemeClr val="bg1">
              <a:alpha val="88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331" y="-100010"/>
            <a:ext cx="10607326" cy="1169551"/>
          </a:xfrm>
          <a:prstGeom prst="rect">
            <a:avLst/>
          </a:prstGeom>
          <a:noFill/>
        </p:spPr>
        <p:txBody>
          <a:bodyPr wrap="none" lIns="91440" tIns="45720" rIns="91440" bIns="45720">
            <a:spAutoFit/>
          </a:bodyPr>
          <a:lstStyle/>
          <a:p>
            <a:pPr algn="ctr"/>
            <a:r>
              <a:rPr lang="en-US" sz="70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European Exploration</a:t>
            </a:r>
          </a:p>
        </p:txBody>
      </p:sp>
      <p:sp>
        <p:nvSpPr>
          <p:cNvPr id="8" name="TextBox 7"/>
          <p:cNvSpPr txBox="1"/>
          <p:nvPr/>
        </p:nvSpPr>
        <p:spPr>
          <a:xfrm>
            <a:off x="1203961" y="1265073"/>
            <a:ext cx="9921228" cy="3582519"/>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First Europeans to sail to Australia were the Dutch (Netherlands) in 1606, but they didn’t settle there.</a:t>
            </a:r>
          </a:p>
          <a:p>
            <a:pPr marL="285750" indent="-285750">
              <a:lnSpc>
                <a:spcPct val="90000"/>
              </a:lnSpc>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285750" indent="-285750">
              <a:lnSpc>
                <a:spcPct val="90000"/>
              </a:lnSpc>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 Dutch made one landing, were attacked by Aborigines, and then abandoned further exploration.</a:t>
            </a:r>
          </a:p>
        </p:txBody>
      </p:sp>
    </p:spTree>
    <p:extLst>
      <p:ext uri="{BB962C8B-B14F-4D97-AF65-F5344CB8AC3E}">
        <p14:creationId xmlns:p14="http://schemas.microsoft.com/office/powerpoint/2010/main" val="632397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 name="Rectangle 9"/>
          <p:cNvSpPr/>
          <p:nvPr/>
        </p:nvSpPr>
        <p:spPr>
          <a:xfrm rot="5400000">
            <a:off x="2667000" y="-2667000"/>
            <a:ext cx="6858000" cy="12192000"/>
          </a:xfrm>
          <a:prstGeom prst="rect">
            <a:avLst/>
          </a:prstGeom>
          <a:solidFill>
            <a:srgbClr val="CD2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Tasman's Map of Australia 16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05" y="227428"/>
            <a:ext cx="7327900" cy="561975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7" descr="Abel Tas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035" y="2956365"/>
            <a:ext cx="4129960" cy="3396224"/>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11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789" y="0"/>
            <a:ext cx="10058400" cy="6858000"/>
          </a:xfrm>
          <a:prstGeom prst="rect">
            <a:avLst/>
          </a:prstGeom>
          <a:solidFill>
            <a:schemeClr val="bg1">
              <a:alpha val="88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331" y="-100010"/>
            <a:ext cx="10607326" cy="1169551"/>
          </a:xfrm>
          <a:prstGeom prst="rect">
            <a:avLst/>
          </a:prstGeom>
          <a:noFill/>
        </p:spPr>
        <p:txBody>
          <a:bodyPr wrap="none" lIns="91440" tIns="45720" rIns="91440" bIns="45720">
            <a:spAutoFit/>
          </a:bodyPr>
          <a:lstStyle/>
          <a:p>
            <a:pPr algn="ctr"/>
            <a:r>
              <a:rPr lang="en-US" sz="7000" b="1" cap="none" spc="0" dirty="0">
                <a:ln w="28575">
                  <a:solidFill>
                    <a:sysClr val="windowText" lastClr="000000"/>
                  </a:solidFill>
                  <a:prstDash val="solid"/>
                </a:ln>
                <a:solidFill>
                  <a:srgbClr val="77B7B8"/>
                </a:solidFill>
                <a:effectLst>
                  <a:glow rad="63500">
                    <a:schemeClr val="accent6">
                      <a:satMod val="175000"/>
                      <a:alpha val="40000"/>
                    </a:schemeClr>
                  </a:glow>
                  <a:outerShdw blurRad="50800" dist="38100" dir="2700000" algn="tl" rotWithShape="0">
                    <a:prstClr val="black">
                      <a:alpha val="40000"/>
                    </a:prstClr>
                  </a:outerShdw>
                </a:effectLst>
                <a:latin typeface="KG Second Chances Solid" panose="02000000000000000000" pitchFamily="2" charset="0"/>
              </a:rPr>
              <a:t>European Exploration</a:t>
            </a:r>
          </a:p>
        </p:txBody>
      </p:sp>
      <p:sp>
        <p:nvSpPr>
          <p:cNvPr id="8" name="TextBox 7"/>
          <p:cNvSpPr txBox="1"/>
          <p:nvPr/>
        </p:nvSpPr>
        <p:spPr>
          <a:xfrm>
            <a:off x="1203961" y="1265073"/>
            <a:ext cx="9921228" cy="4579715"/>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In 1770,  Captain James Cook sailed around Australia.</a:t>
            </a:r>
          </a:p>
          <a:p>
            <a:pPr marL="742950" lvl="1" indent="-285750">
              <a:lnSpc>
                <a:spcPct val="90000"/>
              </a:lnSpc>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Cook named the area “New South Wales”.</a:t>
            </a:r>
          </a:p>
          <a:p>
            <a:pPr marL="285750" indent="-285750">
              <a:lnSpc>
                <a:spcPct val="90000"/>
              </a:lnSpc>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285750" indent="-285750">
              <a:lnSpc>
                <a:spcPct val="90000"/>
              </a:lnSpc>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He ignored the Aborigines living there &amp; claimed the land for England.</a:t>
            </a:r>
          </a:p>
          <a:p>
            <a:pPr marL="742950" lvl="1" indent="-285750">
              <a:lnSpc>
                <a:spcPct val="90000"/>
              </a:lnSpc>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Sailors also mapped the coast of eastern Australia &amp; Tasmania.</a:t>
            </a:r>
          </a:p>
        </p:txBody>
      </p:sp>
    </p:spTree>
    <p:extLst>
      <p:ext uri="{BB962C8B-B14F-4D97-AF65-F5344CB8AC3E}">
        <p14:creationId xmlns:p14="http://schemas.microsoft.com/office/powerpoint/2010/main" val="352606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 name="Rectangle 9"/>
          <p:cNvSpPr/>
          <p:nvPr/>
        </p:nvSpPr>
        <p:spPr>
          <a:xfrm rot="5400000">
            <a:off x="2667000" y="-2667000"/>
            <a:ext cx="6858000" cy="12192000"/>
          </a:xfrm>
          <a:prstGeom prst="rect">
            <a:avLst/>
          </a:prstGeom>
          <a:solidFill>
            <a:srgbClr val="CD2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121" y="0"/>
            <a:ext cx="5491758"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8261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 name="Rectangle 9"/>
          <p:cNvSpPr/>
          <p:nvPr/>
        </p:nvSpPr>
        <p:spPr>
          <a:xfrm rot="5400000">
            <a:off x="2667000" y="-2667000"/>
            <a:ext cx="6858000" cy="12192000"/>
          </a:xfrm>
          <a:prstGeom prst="rect">
            <a:avLst/>
          </a:prstGeom>
          <a:solidFill>
            <a:srgbClr val="CD2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 y="0"/>
            <a:ext cx="1222003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4448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C1DB1DD45BD041863DC947D6A20EAD" ma:contentTypeVersion="12" ma:contentTypeDescription="Create a new document." ma:contentTypeScope="" ma:versionID="357f402a1298cb129f25684315265adc">
  <xsd:schema xmlns:xsd="http://www.w3.org/2001/XMLSchema" xmlns:xs="http://www.w3.org/2001/XMLSchema" xmlns:p="http://schemas.microsoft.com/office/2006/metadata/properties" xmlns:ns3="440a9b46-78a3-4ec3-aaf9-cb265e8b4dc7" xmlns:ns4="7874e264-af70-4328-b507-da615942586d" targetNamespace="http://schemas.microsoft.com/office/2006/metadata/properties" ma:root="true" ma:fieldsID="3f9db9045abb5709ba15492d49a3abb4" ns3:_="" ns4:_="">
    <xsd:import namespace="440a9b46-78a3-4ec3-aaf9-cb265e8b4dc7"/>
    <xsd:import namespace="7874e264-af70-4328-b507-da615942586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ObjectDetectorVersions" minOccurs="0"/>
                <xsd:element ref="ns3:MediaServiceSystem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0a9b46-78a3-4ec3-aaf9-cb265e8b4d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74e264-af70-4328-b507-da615942586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1CE44C-02DC-4568-96DB-CA2C9DC62C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0a9b46-78a3-4ec3-aaf9-cb265e8b4dc7"/>
    <ds:schemaRef ds:uri="7874e264-af70-4328-b507-da61594258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AF9CB8-6745-42DE-AB95-F7F5BA1E4E9C}">
  <ds:schemaRefs>
    <ds:schemaRef ds:uri="http://schemas.microsoft.com/sharepoint/v3/contenttype/forms"/>
  </ds:schemaRefs>
</ds:datastoreItem>
</file>

<file path=customXml/itemProps3.xml><?xml version="1.0" encoding="utf-8"?>
<ds:datastoreItem xmlns:ds="http://schemas.openxmlformats.org/officeDocument/2006/customXml" ds:itemID="{D9B0BB5A-25D8-488D-B0AA-41A177E94C59}">
  <ds:schemaRefs>
    <ds:schemaRef ds:uri="http://purl.org/dc/terms/"/>
    <ds:schemaRef ds:uri="http://schemas.microsoft.com/office/infopath/2007/PartnerControls"/>
    <ds:schemaRef ds:uri="440a9b46-78a3-4ec3-aaf9-cb265e8b4dc7"/>
    <ds:schemaRef ds:uri="http://purl.org/dc/elements/1.1/"/>
    <ds:schemaRef ds:uri="http://schemas.microsoft.com/office/2006/documentManagement/types"/>
    <ds:schemaRef ds:uri="http://schemas.openxmlformats.org/package/2006/metadata/core-properties"/>
    <ds:schemaRef ds:uri="7874e264-af70-4328-b507-da615942586d"/>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773</TotalTime>
  <Words>1360</Words>
  <Application>Microsoft Office PowerPoint</Application>
  <PresentationFormat>Widescreen</PresentationFormat>
  <Paragraphs>135</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KBScaredStraight</vt:lpstr>
      <vt:lpstr>KG Second Chances Solid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Australia Facts - Cool, Fun Facts about Down Under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Ulcena, Jimmy</cp:lastModifiedBy>
  <cp:revision>18</cp:revision>
  <dcterms:created xsi:type="dcterms:W3CDTF">2013-09-04T12:56:30Z</dcterms:created>
  <dcterms:modified xsi:type="dcterms:W3CDTF">2023-11-13T20:06:05Z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0x01010036C1DB1DD45BD041863DC947D6A20EAD</vt:lpwstr>
  </property>
</Properties>
</file>